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27"/>
  </p:notesMasterIdLst>
  <p:sldIdLst>
    <p:sldId id="2783" r:id="rId5"/>
    <p:sldId id="2781" r:id="rId6"/>
    <p:sldId id="258" r:id="rId7"/>
    <p:sldId id="261" r:id="rId8"/>
    <p:sldId id="2768" r:id="rId9"/>
    <p:sldId id="260" r:id="rId10"/>
    <p:sldId id="259" r:id="rId11"/>
    <p:sldId id="267" r:id="rId12"/>
    <p:sldId id="263" r:id="rId13"/>
    <p:sldId id="2769" r:id="rId14"/>
    <p:sldId id="2770" r:id="rId15"/>
    <p:sldId id="270" r:id="rId16"/>
    <p:sldId id="2771" r:id="rId17"/>
    <p:sldId id="2773" r:id="rId18"/>
    <p:sldId id="2774" r:id="rId19"/>
    <p:sldId id="2775" r:id="rId20"/>
    <p:sldId id="2776" r:id="rId21"/>
    <p:sldId id="2778" r:id="rId22"/>
    <p:sldId id="2779" r:id="rId23"/>
    <p:sldId id="2784" r:id="rId24"/>
    <p:sldId id="268" r:id="rId25"/>
    <p:sldId id="26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E025EC-0431-4163-B67A-2D83092176AD}" v="29" dt="2025-08-02T08:19:55.464"/>
    <p1510:client id="{3CE3E4B0-2396-ABDB-59CB-D06C16D6144B}" v="16" dt="2025-08-03T06:08:23.485"/>
    <p1510:client id="{B862212A-105A-4720-97C1-D7B292511FD5}" v="693" dt="2025-08-02T10:31:28.236"/>
    <p1510:client id="{BC211231-37C4-43D9-B6B8-8D66EDBFF138}" v="271" dt="2025-08-02T12:16:10.732"/>
    <p1510:client id="{D51C6056-5D3B-42C5-A211-43B255BC163C}" v="205" dt="2025-08-02T11:24:13.1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2D05EE-1874-40CA-ACBB-AAFE8CEAEC56}" type="datetimeFigureOut">
              <a:t>8/2/2025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9B9498-FDEE-4498-AC3A-C83DFCC8A50A}" type="slidenum">
              <a:t>‹#›</a:t>
            </a:fld>
            <a:endParaRPr lang="en-US"/>
          </a:p>
        </p:txBody>
      </p:sp>
    </p:spTree>
    <p:extLst>
      <p:ext uri="{BB962C8B-B14F-4D97-AF65-F5344CB8AC3E}">
        <p14:creationId xmlns:p14="http://schemas.microsoft.com/office/powerpoint/2010/main" val="900776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DD6F49-EBB7-4CCF-97A8-E526BB28BB69}" type="slidenum">
              <a:rPr lang="en-US" smtClean="0"/>
              <a:t>9</a:t>
            </a:fld>
            <a:endParaRPr lang="en-US"/>
          </a:p>
        </p:txBody>
      </p:sp>
    </p:spTree>
    <p:extLst>
      <p:ext uri="{BB962C8B-B14F-4D97-AF65-F5344CB8AC3E}">
        <p14:creationId xmlns:p14="http://schemas.microsoft.com/office/powerpoint/2010/main" val="1761072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31172" y="3425399"/>
            <a:ext cx="7685140" cy="2621154"/>
          </a:xfrm>
        </p:spPr>
        <p:txBody>
          <a:bodyPr anchor="b">
            <a:noAutofit/>
          </a:bodyPr>
          <a:lstStyle>
            <a:lvl1pPr algn="l">
              <a:defRPr sz="7200">
                <a:solidFill>
                  <a:schemeClr val="bg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31172" y="415057"/>
            <a:ext cx="7685139" cy="1414091"/>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bg1"/>
                </a:solidFill>
              </a:defRPr>
            </a:lvl1pPr>
          </a:lstStyle>
          <a:p>
            <a:fld id="{B04EF954-66B1-4168-AF40-97F3DAF43FC4}" type="datetime1">
              <a:rPr lang="en-US" smtClean="0"/>
              <a:t>8/2/2025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bg1"/>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bg1"/>
                </a:solidFill>
              </a:defRPr>
            </a:lvl1pPr>
          </a:lstStyle>
          <a:p>
            <a:fld id="{84C450F2-3BB4-4AE4-8A35-A9D7AEA4C850}" type="slidenum">
              <a:rPr lang="en-US" smtClean="0"/>
              <a:pPr/>
              <a:t>‹#›</a:t>
            </a:fld>
            <a:endParaRPr lang="en-US"/>
          </a:p>
        </p:txBody>
      </p:sp>
    </p:spTree>
    <p:extLst>
      <p:ext uri="{BB962C8B-B14F-4D97-AF65-F5344CB8AC3E}">
        <p14:creationId xmlns:p14="http://schemas.microsoft.com/office/powerpoint/2010/main" val="611351099"/>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691006" y="998230"/>
            <a:ext cx="3951469" cy="1947672"/>
          </a:xfrm>
        </p:spPr>
        <p:txBody>
          <a:bodyPr anchor="b">
            <a:noAutofit/>
          </a:bodyPr>
          <a:lstStyle>
            <a:lvl1pPr>
              <a:defRPr sz="4400"/>
            </a:lvl1pPr>
          </a:lstStyle>
          <a:p>
            <a:r>
              <a:rPr lang="en-US"/>
              <a:t>Click to edit Master title style</a:t>
            </a:r>
          </a:p>
        </p:txBody>
      </p:sp>
      <p:sp>
        <p:nvSpPr>
          <p:cNvPr id="9" name="Picture Placeholder 3">
            <a:extLst>
              <a:ext uri="{FF2B5EF4-FFF2-40B4-BE49-F238E27FC236}">
                <a16:creationId xmlns:a16="http://schemas.microsoft.com/office/drawing/2014/main" id="{DD60ACDC-1760-F721-E270-0D2FC4872DF2}"/>
              </a:ext>
            </a:extLst>
          </p:cNvPr>
          <p:cNvSpPr>
            <a:spLocks noGrp="1"/>
          </p:cNvSpPr>
          <p:nvPr>
            <p:ph type="pic" sz="quarter" idx="15"/>
          </p:nvPr>
        </p:nvSpPr>
        <p:spPr>
          <a:xfrm>
            <a:off x="0" y="0"/>
            <a:ext cx="7002464" cy="6399152"/>
          </a:xfrm>
          <a:custGeom>
            <a:avLst/>
            <a:gdLst>
              <a:gd name="connsiteX0" fmla="*/ 0 w 7002464"/>
              <a:gd name="connsiteY0" fmla="*/ 0 h 6399152"/>
              <a:gd name="connsiteX1" fmla="*/ 7002464 w 7002464"/>
              <a:gd name="connsiteY1" fmla="*/ 0 h 6399152"/>
              <a:gd name="connsiteX2" fmla="*/ 7002464 w 7002464"/>
              <a:gd name="connsiteY2" fmla="*/ 5797156 h 6399152"/>
              <a:gd name="connsiteX3" fmla="*/ 6400468 w 7002464"/>
              <a:gd name="connsiteY3" fmla="*/ 6399152 h 6399152"/>
              <a:gd name="connsiteX4" fmla="*/ 0 w 7002464"/>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2464" h="6399152">
                <a:moveTo>
                  <a:pt x="0" y="0"/>
                </a:moveTo>
                <a:lnTo>
                  <a:pt x="7002464" y="0"/>
                </a:lnTo>
                <a:lnTo>
                  <a:pt x="7002464" y="5797156"/>
                </a:lnTo>
                <a:cubicBezTo>
                  <a:pt x="7002464" y="6129629"/>
                  <a:pt x="6732941" y="6399152"/>
                  <a:pt x="6400468" y="6399152"/>
                </a:cubicBezTo>
                <a:lnTo>
                  <a:pt x="0" y="6399152"/>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endParaRPr lang="en-US"/>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7691007" y="3099815"/>
            <a:ext cx="3951469" cy="3084599"/>
          </a:xfrm>
        </p:spPr>
        <p:txBody>
          <a:bodyPr>
            <a:normAutofit/>
          </a:bodyPr>
          <a:lstStyle>
            <a:lvl1pPr marL="342900" indent="-342900">
              <a:buFont typeface="+mj-lt"/>
              <a:buAutoNum type="arabicPeriod"/>
              <a:defRPr sz="1800"/>
            </a:lvl1pPr>
            <a:lvl2pPr marL="571500" indent="-342900">
              <a:buFont typeface="+mj-lt"/>
              <a:buAutoNum type="alphaLcPeriod"/>
              <a:defRPr sz="1600"/>
            </a:lvl2pPr>
            <a:lvl3pPr marL="800100" indent="-342900">
              <a:buFont typeface="+mj-lt"/>
              <a:buAutoNum type="romanLcPeriod"/>
              <a:defRPr sz="1400"/>
            </a:lvl3pPr>
            <a:lvl4pPr marL="914400" indent="-228600">
              <a:buFont typeface="+mj-lt"/>
              <a:buAutoNum type="arabicParenR"/>
              <a:defRPr sz="1200"/>
            </a:lvl4pPr>
            <a:lvl5pPr marL="1143000" indent="-228600">
              <a:buFont typeface="+mj-lt"/>
              <a:buAutoNum type="alphaLcParen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C747D10D-DAA6-49BD-BCDC-42DE71F72A89}" type="datetime1">
              <a:rPr lang="en-US" smtClean="0"/>
              <a:t>8/2/2025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182816303"/>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478024"/>
            <a:ext cx="4325112" cy="2454796"/>
          </a:xfrm>
        </p:spPr>
        <p:txBody>
          <a:bodyPr anchor="t">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478024"/>
            <a:ext cx="4325112" cy="245479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31313"/>
                </a:solidFill>
                <a:effectLst/>
                <a:uLnTx/>
                <a:uFillTx/>
                <a:latin typeface="Neue Haas Grotesk Text Pro"/>
                <a:ea typeface="+mn-ea"/>
                <a:cs typeface="+mn-cs"/>
              </a:rPr>
              <a:t>Click to edit Master text styles</a:t>
            </a:r>
          </a:p>
          <a:p>
            <a:pPr marL="457200" marR="0" lvl="1"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131313"/>
                </a:solidFill>
                <a:effectLst/>
                <a:uLnTx/>
                <a:uFillTx/>
                <a:latin typeface="Neue Haas Grotesk Text Pro"/>
                <a:ea typeface="+mn-ea"/>
                <a:cs typeface="+mn-cs"/>
              </a:rPr>
              <a:t>Second level</a:t>
            </a:r>
          </a:p>
          <a:p>
            <a:pPr marL="685800" marR="0" lvl="2"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31313"/>
                </a:solidFill>
                <a:effectLst/>
                <a:uLnTx/>
                <a:uFillTx/>
                <a:latin typeface="Neue Haas Grotesk Text Pro"/>
                <a:ea typeface="+mn-ea"/>
                <a:cs typeface="+mn-cs"/>
              </a:rPr>
              <a:t>Third level</a:t>
            </a:r>
          </a:p>
          <a:p>
            <a:pPr marL="914400" marR="0" lvl="3"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31313"/>
                </a:solidFill>
                <a:effectLst/>
                <a:uLnTx/>
                <a:uFillTx/>
                <a:latin typeface="Neue Haas Grotesk Text Pro"/>
                <a:ea typeface="+mn-ea"/>
                <a:cs typeface="+mn-cs"/>
              </a:rPr>
              <a:t>Fourth level</a:t>
            </a:r>
          </a:p>
          <a:p>
            <a:pPr marL="1143000" marR="0" lvl="4"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31313"/>
                </a:solidFill>
                <a:effectLst/>
                <a:uLnTx/>
                <a:uFillTx/>
                <a:latin typeface="Neue Haas Grotesk Text Pro"/>
                <a:ea typeface="+mn-ea"/>
                <a:cs typeface="+mn-cs"/>
              </a:rPr>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A99C55D-C47D-42B9-AD20-3E2CCE08596C}" type="datetime1">
              <a:rPr lang="en-US" smtClean="0"/>
              <a:t>8/2/2025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6831644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039112"/>
            <a:ext cx="3813048" cy="353872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422392" y="2039112"/>
            <a:ext cx="5047488" cy="3538728"/>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1EA44AD-1FB0-4882-B380-D102D5E41B49}" type="datetime1">
              <a:rPr lang="en-US" smtClean="0"/>
              <a:t>8/2/2025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2303170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00200"/>
            <a:ext cx="4142232" cy="46360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422392" y="1600200"/>
            <a:ext cx="5788152" cy="463600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21FD0E9-BB2A-40F4-9FCA-339953EA9BCB}" type="datetime1">
              <a:rPr lang="en-US" smtClean="0"/>
              <a:t>8/2/2025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7645397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7" y="640079"/>
            <a:ext cx="4032505" cy="3621024"/>
          </a:xfrm>
        </p:spPr>
        <p:txBody>
          <a:bodyPr anchor="t">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5422392" y="640715"/>
            <a:ext cx="5968098" cy="5719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82DCE86-7B4C-43EC-801D-4B957536C306}" type="datetime1">
              <a:rPr lang="en-US" smtClean="0"/>
              <a:t>8/2/2025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772960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3493008" cy="3621024"/>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4425696" y="640080"/>
            <a:ext cx="7159752" cy="572414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FD3FCD9-BE24-4676-9D2E-63D9ED82EDA2}" type="datetime1">
              <a:rPr lang="en-US" smtClean="0"/>
              <a:t>8/2/2025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9242227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b">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29450"/>
            <a:ext cx="11924209" cy="619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1CA290A-121B-47D5-B4CD-63E70D76A5D5}" type="datetime1">
              <a:rPr lang="en-US" smtClean="0"/>
              <a:t>8/2/2025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7166298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4480560" cy="152704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7" y="2276856"/>
            <a:ext cx="448056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CE823DF8-AABE-3B17-254E-81CD7CA2B5BF}"/>
              </a:ext>
            </a:extLst>
          </p:cNvPr>
          <p:cNvSpPr>
            <a:spLocks noGrp="1"/>
          </p:cNvSpPr>
          <p:nvPr>
            <p:ph type="pic" sz="quarter" idx="15"/>
          </p:nvPr>
        </p:nvSpPr>
        <p:spPr>
          <a:xfrm>
            <a:off x="5737594" y="0"/>
            <a:ext cx="6454406" cy="6399152"/>
          </a:xfrm>
          <a:custGeom>
            <a:avLst/>
            <a:gdLst>
              <a:gd name="connsiteX0" fmla="*/ 0 w 6454406"/>
              <a:gd name="connsiteY0" fmla="*/ 0 h 6399152"/>
              <a:gd name="connsiteX1" fmla="*/ 6454406 w 6454406"/>
              <a:gd name="connsiteY1" fmla="*/ 0 h 6399152"/>
              <a:gd name="connsiteX2" fmla="*/ 6454406 w 6454406"/>
              <a:gd name="connsiteY2" fmla="*/ 6399152 h 6399152"/>
              <a:gd name="connsiteX3" fmla="*/ 601995 w 6454406"/>
              <a:gd name="connsiteY3" fmla="*/ 6399152 h 6399152"/>
              <a:gd name="connsiteX4" fmla="*/ 0 w 6454406"/>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4406" h="6399152">
                <a:moveTo>
                  <a:pt x="0" y="0"/>
                </a:moveTo>
                <a:lnTo>
                  <a:pt x="6454406" y="0"/>
                </a:lnTo>
                <a:lnTo>
                  <a:pt x="6454406" y="6399152"/>
                </a:lnTo>
                <a:lnTo>
                  <a:pt x="601995" y="6399152"/>
                </a:lnTo>
                <a:cubicBezTo>
                  <a:pt x="269522" y="6399152"/>
                  <a:pt x="0" y="6129629"/>
                  <a:pt x="0" y="5797156"/>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260A58D8-7EDF-40A6-A98C-8CBDF59A319E}" type="datetime1">
              <a:rPr lang="en-US" smtClean="0"/>
              <a:t>8/2/2025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39848124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601755"/>
            <a:ext cx="4389120" cy="1527048"/>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6F26914B-7405-10AB-A859-8165D7B1A93C}"/>
              </a:ext>
            </a:extLst>
          </p:cNvPr>
          <p:cNvSpPr>
            <a:spLocks noGrp="1"/>
          </p:cNvSpPr>
          <p:nvPr>
            <p:ph type="pic" sz="quarter" idx="15"/>
          </p:nvPr>
        </p:nvSpPr>
        <p:spPr>
          <a:xfrm>
            <a:off x="0" y="1"/>
            <a:ext cx="6591300" cy="6410303"/>
          </a:xfrm>
          <a:custGeom>
            <a:avLst/>
            <a:gdLst>
              <a:gd name="connsiteX0" fmla="*/ 0 w 6591300"/>
              <a:gd name="connsiteY0" fmla="*/ 0 h 6410303"/>
              <a:gd name="connsiteX1" fmla="*/ 6591300 w 6591300"/>
              <a:gd name="connsiteY1" fmla="*/ 0 h 6410303"/>
              <a:gd name="connsiteX2" fmla="*/ 6591300 w 6591300"/>
              <a:gd name="connsiteY2" fmla="*/ 5807073 h 6410303"/>
              <a:gd name="connsiteX3" fmla="*/ 5988070 w 6591300"/>
              <a:gd name="connsiteY3" fmla="*/ 6410303 h 6410303"/>
              <a:gd name="connsiteX4" fmla="*/ 0 w 6591300"/>
              <a:gd name="connsiteY4" fmla="*/ 6410303 h 6410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1300" h="6410303">
                <a:moveTo>
                  <a:pt x="0" y="0"/>
                </a:moveTo>
                <a:lnTo>
                  <a:pt x="6591300" y="0"/>
                </a:lnTo>
                <a:lnTo>
                  <a:pt x="6591300" y="5807073"/>
                </a:lnTo>
                <a:cubicBezTo>
                  <a:pt x="6591300" y="6140228"/>
                  <a:pt x="6321225" y="6410303"/>
                  <a:pt x="5988070" y="6410303"/>
                </a:cubicBezTo>
                <a:lnTo>
                  <a:pt x="0" y="6410303"/>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2276856"/>
            <a:ext cx="438912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16DF7C3E-B5DF-4043-B2F9-CD94B277B81B}" type="datetime1">
              <a:rPr lang="en-US" smtClean="0"/>
              <a:t>8/2/2025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370250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3401568" cy="152704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29768"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58FA1BA0-D099-705F-F85E-3FBC782F7651}"/>
              </a:ext>
            </a:extLst>
          </p:cNvPr>
          <p:cNvSpPr>
            <a:spLocks noGrp="1"/>
          </p:cNvSpPr>
          <p:nvPr>
            <p:ph type="pic" sz="quarter" idx="15"/>
          </p:nvPr>
        </p:nvSpPr>
        <p:spPr>
          <a:xfrm>
            <a:off x="4502843" y="2"/>
            <a:ext cx="7689157" cy="6399151"/>
          </a:xfrm>
          <a:custGeom>
            <a:avLst/>
            <a:gdLst>
              <a:gd name="connsiteX0" fmla="*/ 0 w 7689157"/>
              <a:gd name="connsiteY0" fmla="*/ 0 h 6399151"/>
              <a:gd name="connsiteX1" fmla="*/ 7689157 w 7689157"/>
              <a:gd name="connsiteY1" fmla="*/ 0 h 6399151"/>
              <a:gd name="connsiteX2" fmla="*/ 7689157 w 7689157"/>
              <a:gd name="connsiteY2" fmla="*/ 6399151 h 6399151"/>
              <a:gd name="connsiteX3" fmla="*/ 601997 w 7689157"/>
              <a:gd name="connsiteY3" fmla="*/ 6399151 h 6399151"/>
              <a:gd name="connsiteX4" fmla="*/ 0 w 7689157"/>
              <a:gd name="connsiteY4" fmla="*/ 5797155 h 6399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157" h="6399151">
                <a:moveTo>
                  <a:pt x="0" y="0"/>
                </a:moveTo>
                <a:lnTo>
                  <a:pt x="7689157" y="0"/>
                </a:lnTo>
                <a:lnTo>
                  <a:pt x="7689157" y="6399151"/>
                </a:lnTo>
                <a:lnTo>
                  <a:pt x="601997" y="6399151"/>
                </a:lnTo>
                <a:cubicBezTo>
                  <a:pt x="269523" y="6399151"/>
                  <a:pt x="0" y="6129628"/>
                  <a:pt x="0" y="5797155"/>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84F04B89-F088-43E2-8F95-5A2E5E9F612E}" type="datetime1">
              <a:rPr lang="en-US" smtClean="0"/>
              <a:t>8/2/2025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155760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431172" y="553616"/>
            <a:ext cx="7914087" cy="4008859"/>
          </a:xfrm>
        </p:spPr>
        <p:txBody>
          <a:bodyPr anchor="t">
            <a:normAutofit/>
          </a:bodyPr>
          <a:lstStyle>
            <a:lvl1pPr>
              <a:defRPr sz="6000" cap="all" baseline="0"/>
            </a:lvl1pPr>
          </a:lstStyle>
          <a:p>
            <a:r>
              <a:rPr lang="en-US"/>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431172" y="5088156"/>
            <a:ext cx="7914087" cy="1166648"/>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a:xfrm>
            <a:off x="431172" y="6490524"/>
            <a:ext cx="2841959" cy="336141"/>
          </a:xfrm>
        </p:spPr>
        <p:txBody>
          <a:bodyPr/>
          <a:lstStyle/>
          <a:p>
            <a:fld id="{26233410-150A-4A72-BF63-6D3ACBC30148}" type="datetime1">
              <a:rPr lang="en-US" smtClean="0"/>
              <a:t>8/2/2025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a:xfrm>
            <a:off x="8893370" y="6490524"/>
            <a:ext cx="2662834" cy="336141"/>
          </a:xfrm>
        </p:spPr>
        <p:txBody>
          <a:bodyPr/>
          <a:lstStyle/>
          <a:p>
            <a:r>
              <a:rPr lang="en-US"/>
              <a:t>Sample Footer Text</a:t>
            </a:r>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84C450F2-3BB4-4AE4-8A35-A9D7AEA4C850}" type="slidenum">
              <a:rPr lang="en-US" smtClean="0"/>
              <a:t>‹#›</a:t>
            </a:fld>
            <a:endParaRPr lang="en-US"/>
          </a:p>
        </p:txBody>
      </p:sp>
    </p:spTree>
    <p:extLst>
      <p:ext uri="{BB962C8B-B14F-4D97-AF65-F5344CB8AC3E}">
        <p14:creationId xmlns:p14="http://schemas.microsoft.com/office/powerpoint/2010/main" val="28941002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21040" y="603504"/>
            <a:ext cx="3401568" cy="1527048"/>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F44EE1A0-D83B-FE6C-4495-F55C5070D5D1}"/>
              </a:ext>
            </a:extLst>
          </p:cNvPr>
          <p:cNvSpPr>
            <a:spLocks noGrp="1"/>
          </p:cNvSpPr>
          <p:nvPr>
            <p:ph type="pic" sz="quarter" idx="15"/>
          </p:nvPr>
        </p:nvSpPr>
        <p:spPr>
          <a:xfrm>
            <a:off x="0" y="0"/>
            <a:ext cx="7734300" cy="6399152"/>
          </a:xfrm>
          <a:custGeom>
            <a:avLst/>
            <a:gdLst>
              <a:gd name="connsiteX0" fmla="*/ 0 w 7734300"/>
              <a:gd name="connsiteY0" fmla="*/ 0 h 6399152"/>
              <a:gd name="connsiteX1" fmla="*/ 7734300 w 7734300"/>
              <a:gd name="connsiteY1" fmla="*/ 0 h 6399152"/>
              <a:gd name="connsiteX2" fmla="*/ 7734300 w 7734300"/>
              <a:gd name="connsiteY2" fmla="*/ 5797156 h 6399152"/>
              <a:gd name="connsiteX3" fmla="*/ 7132304 w 7734300"/>
              <a:gd name="connsiteY3" fmla="*/ 6399152 h 6399152"/>
              <a:gd name="connsiteX4" fmla="*/ 0 w 7734300"/>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4300" h="6399152">
                <a:moveTo>
                  <a:pt x="0" y="0"/>
                </a:moveTo>
                <a:lnTo>
                  <a:pt x="7734300" y="0"/>
                </a:lnTo>
                <a:lnTo>
                  <a:pt x="7734300" y="5797156"/>
                </a:lnTo>
                <a:cubicBezTo>
                  <a:pt x="7734300" y="6129629"/>
                  <a:pt x="7464777" y="6399152"/>
                  <a:pt x="7132304"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21040"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A0FCFF8D-E3E3-4D6C-85D1-1D24204FD961}" type="datetime1">
              <a:rPr lang="en-US" smtClean="0"/>
              <a:t>8/2/2025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0657172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0696DEB7-ADC8-3E90-7A63-F11D6535D0E4}"/>
              </a:ext>
            </a:extLst>
          </p:cNvPr>
          <p:cNvSpPr>
            <a:spLocks noGrp="1"/>
          </p:cNvSpPr>
          <p:nvPr>
            <p:ph type="pic" sz="quarter" idx="15"/>
          </p:nvPr>
        </p:nvSpPr>
        <p:spPr>
          <a:xfrm>
            <a:off x="0" y="0"/>
            <a:ext cx="11750040" cy="3806246"/>
          </a:xfrm>
          <a:custGeom>
            <a:avLst/>
            <a:gdLst>
              <a:gd name="connsiteX0" fmla="*/ 0 w 11733150"/>
              <a:gd name="connsiteY0" fmla="*/ 0 h 3806246"/>
              <a:gd name="connsiteX1" fmla="*/ 11733150 w 11733150"/>
              <a:gd name="connsiteY1" fmla="*/ 0 h 3806246"/>
              <a:gd name="connsiteX2" fmla="*/ 11733150 w 11733150"/>
              <a:gd name="connsiteY2" fmla="*/ 3204250 h 3806246"/>
              <a:gd name="connsiteX3" fmla="*/ 11131154 w 11733150"/>
              <a:gd name="connsiteY3" fmla="*/ 3806246 h 3806246"/>
              <a:gd name="connsiteX4" fmla="*/ 0 w 11733150"/>
              <a:gd name="connsiteY4" fmla="*/ 3806246 h 3806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3150" h="3806246">
                <a:moveTo>
                  <a:pt x="0" y="0"/>
                </a:moveTo>
                <a:lnTo>
                  <a:pt x="11733150" y="0"/>
                </a:lnTo>
                <a:lnTo>
                  <a:pt x="11733150" y="3204250"/>
                </a:lnTo>
                <a:cubicBezTo>
                  <a:pt x="11733150" y="3536723"/>
                  <a:pt x="11463627" y="3806246"/>
                  <a:pt x="11131154" y="3806246"/>
                </a:cubicBezTo>
                <a:lnTo>
                  <a:pt x="0" y="380624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479AD81-0F74-4052-9D15-1FCBE10FF531}" type="datetime1">
              <a:rPr lang="en-US" smtClean="0"/>
              <a:t>8/2/2025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4404395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11">
            <a:extLst>
              <a:ext uri="{FF2B5EF4-FFF2-40B4-BE49-F238E27FC236}">
                <a16:creationId xmlns:a16="http://schemas.microsoft.com/office/drawing/2014/main" id="{20558516-7088-BB33-D6DC-15ED4C60CBAF}"/>
              </a:ext>
            </a:extLst>
          </p:cNvPr>
          <p:cNvSpPr>
            <a:spLocks noGrp="1"/>
          </p:cNvSpPr>
          <p:nvPr>
            <p:ph type="pic" sz="quarter" idx="15"/>
          </p:nvPr>
        </p:nvSpPr>
        <p:spPr>
          <a:xfrm>
            <a:off x="441960" y="3067414"/>
            <a:ext cx="11750040" cy="3790586"/>
          </a:xfrm>
          <a:custGeom>
            <a:avLst/>
            <a:gdLst>
              <a:gd name="connsiteX0" fmla="*/ 603695 w 11750040"/>
              <a:gd name="connsiteY0" fmla="*/ 0 h 3790586"/>
              <a:gd name="connsiteX1" fmla="*/ 11750040 w 11750040"/>
              <a:gd name="connsiteY1" fmla="*/ 0 h 3790586"/>
              <a:gd name="connsiteX2" fmla="*/ 11750040 w 11750040"/>
              <a:gd name="connsiteY2" fmla="*/ 3790586 h 3790586"/>
              <a:gd name="connsiteX3" fmla="*/ 0 w 11750040"/>
              <a:gd name="connsiteY3" fmla="*/ 3790586 h 3790586"/>
              <a:gd name="connsiteX4" fmla="*/ 0 w 11750040"/>
              <a:gd name="connsiteY4" fmla="*/ 603695 h 3790586"/>
              <a:gd name="connsiteX5" fmla="*/ 603695 w 11750040"/>
              <a:gd name="connsiteY5" fmla="*/ 0 h 379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50040" h="3790586">
                <a:moveTo>
                  <a:pt x="603695" y="0"/>
                </a:moveTo>
                <a:lnTo>
                  <a:pt x="11750040" y="0"/>
                </a:lnTo>
                <a:lnTo>
                  <a:pt x="11750040" y="3790586"/>
                </a:lnTo>
                <a:lnTo>
                  <a:pt x="0" y="3790586"/>
                </a:lnTo>
                <a:lnTo>
                  <a:pt x="0" y="603695"/>
                </a:lnTo>
                <a:cubicBezTo>
                  <a:pt x="0" y="270283"/>
                  <a:pt x="270283" y="0"/>
                  <a:pt x="603695" y="0"/>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40460"/>
            <a:ext cx="3494314" cy="338328"/>
          </a:xfrm>
        </p:spPr>
        <p:txBody>
          <a:bodyPr/>
          <a:lstStyle/>
          <a:p>
            <a:fld id="{58567813-D47B-4BA9-A366-45E7794B6608}" type="datetime1">
              <a:rPr lang="en-US" smtClean="0"/>
              <a:t>8/2/2025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40460"/>
            <a:ext cx="2805405" cy="338328"/>
          </a:xfrm>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40460"/>
            <a:ext cx="429207" cy="338328"/>
          </a:xfr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2260155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11896" y="1078992"/>
            <a:ext cx="3273552" cy="1947672"/>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8073E866-A871-62F7-1E54-F2A44278F834}"/>
              </a:ext>
            </a:extLst>
          </p:cNvPr>
          <p:cNvSpPr>
            <a:spLocks noGrp="1"/>
          </p:cNvSpPr>
          <p:nvPr>
            <p:ph type="pic" sz="quarter" idx="15"/>
          </p:nvPr>
        </p:nvSpPr>
        <p:spPr>
          <a:xfrm>
            <a:off x="0" y="0"/>
            <a:ext cx="7734300" cy="6399152"/>
          </a:xfrm>
          <a:custGeom>
            <a:avLst/>
            <a:gdLst>
              <a:gd name="connsiteX0" fmla="*/ 0 w 7734300"/>
              <a:gd name="connsiteY0" fmla="*/ 0 h 6399152"/>
              <a:gd name="connsiteX1" fmla="*/ 7734300 w 7734300"/>
              <a:gd name="connsiteY1" fmla="*/ 0 h 6399152"/>
              <a:gd name="connsiteX2" fmla="*/ 7734300 w 7734300"/>
              <a:gd name="connsiteY2" fmla="*/ 5797156 h 6399152"/>
              <a:gd name="connsiteX3" fmla="*/ 7132304 w 7734300"/>
              <a:gd name="connsiteY3" fmla="*/ 6399152 h 6399152"/>
              <a:gd name="connsiteX4" fmla="*/ 0 w 7734300"/>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4300" h="6399152">
                <a:moveTo>
                  <a:pt x="0" y="0"/>
                </a:moveTo>
                <a:lnTo>
                  <a:pt x="7734300" y="0"/>
                </a:lnTo>
                <a:lnTo>
                  <a:pt x="7734300" y="5797156"/>
                </a:lnTo>
                <a:cubicBezTo>
                  <a:pt x="7734300" y="6129629"/>
                  <a:pt x="7464777" y="6399152"/>
                  <a:pt x="7132304"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11896" y="3099816"/>
            <a:ext cx="3273552" cy="2953512"/>
          </a:xfrm>
        </p:spPr>
        <p:txBody>
          <a:bodyPr>
            <a:normAutofit/>
          </a:bodyPr>
          <a:lstStyle>
            <a:lvl1pPr marL="285750" indent="-285750">
              <a:buFont typeface="Arial" panose="020B0604020202020204" pitchFamily="34" charset="0"/>
              <a:buChar char="•"/>
              <a:defRPr sz="1600"/>
            </a:lvl1pPr>
            <a:lvl2pPr marL="514350" indent="-285750">
              <a:buFont typeface="Arial" panose="020B0604020202020204" pitchFamily="34" charset="0"/>
              <a:buChar char="•"/>
              <a:defRPr sz="1400"/>
            </a:lvl2pPr>
            <a:lvl3pPr marL="628650" indent="-171450">
              <a:buFont typeface="Arial" panose="020B0604020202020204" pitchFamily="34" charset="0"/>
              <a:buChar char="•"/>
              <a:defRPr sz="1200"/>
            </a:lvl3pPr>
            <a:lvl4pPr marL="857250" indent="-171450">
              <a:buFont typeface="Arial" panose="020B0604020202020204" pitchFamily="34" charset="0"/>
              <a:buChar char="•"/>
              <a:defRPr sz="1100"/>
            </a:lvl4pPr>
            <a:lvl5pPr marL="1085850" indent="-171450">
              <a:buFont typeface="Arial" panose="020B0604020202020204" pitchFamily="34" charset="0"/>
              <a:buChar cha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D3C75A4F-7395-44C0-9A76-83F0F6EA512A}" type="datetime1">
              <a:rPr lang="en-US" smtClean="0"/>
              <a:t>8/2/2025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2782712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111854"/>
            <a:ext cx="3945468" cy="138988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584372" y="5111854"/>
            <a:ext cx="6168356" cy="1389888"/>
          </a:xfrm>
        </p:spPr>
        <p:txBody>
          <a:bodyPr>
            <a:noAutofit/>
          </a:bodyPr>
          <a:lstStyle>
            <a:lvl1pPr marL="0" indent="0">
              <a:buFont typeface="Arial" panose="020B0604020202020204" pitchFamily="34" charset="0"/>
              <a:buNone/>
              <a:defRPr sz="1400"/>
            </a:lvl1pPr>
            <a:lvl2pPr marL="228600" indent="0">
              <a:buFont typeface="Arial" panose="020B0604020202020204" pitchFamily="34" charset="0"/>
              <a:buNone/>
              <a:defRPr sz="12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815B30A2-D0D1-DED2-1133-A673CEA16AE9}"/>
              </a:ext>
            </a:extLst>
          </p:cNvPr>
          <p:cNvSpPr>
            <a:spLocks noGrp="1"/>
          </p:cNvSpPr>
          <p:nvPr>
            <p:ph type="pic" sz="quarter" idx="15"/>
          </p:nvPr>
        </p:nvSpPr>
        <p:spPr>
          <a:xfrm>
            <a:off x="0" y="0"/>
            <a:ext cx="11750040" cy="4724868"/>
          </a:xfrm>
          <a:custGeom>
            <a:avLst/>
            <a:gdLst>
              <a:gd name="connsiteX0" fmla="*/ 0 w 11750040"/>
              <a:gd name="connsiteY0" fmla="*/ 0 h 4724868"/>
              <a:gd name="connsiteX1" fmla="*/ 11750040 w 11750040"/>
              <a:gd name="connsiteY1" fmla="*/ 0 h 4724868"/>
              <a:gd name="connsiteX2" fmla="*/ 11750040 w 11750040"/>
              <a:gd name="connsiteY2" fmla="*/ 4122872 h 4724868"/>
              <a:gd name="connsiteX3" fmla="*/ 11148044 w 11750040"/>
              <a:gd name="connsiteY3" fmla="*/ 4724868 h 4724868"/>
              <a:gd name="connsiteX4" fmla="*/ 0 w 11750040"/>
              <a:gd name="connsiteY4" fmla="*/ 4724868 h 4724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0040" h="4724868">
                <a:moveTo>
                  <a:pt x="0" y="0"/>
                </a:moveTo>
                <a:lnTo>
                  <a:pt x="11750040" y="0"/>
                </a:lnTo>
                <a:lnTo>
                  <a:pt x="11750040" y="4122872"/>
                </a:lnTo>
                <a:cubicBezTo>
                  <a:pt x="11750040" y="4455345"/>
                  <a:pt x="11480517" y="4724868"/>
                  <a:pt x="11148044" y="4724868"/>
                </a:cubicBezTo>
                <a:lnTo>
                  <a:pt x="0" y="4724868"/>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B2EEDCC-520A-464B-900A-5F7E0E1FFC43}" type="datetime1">
              <a:rPr lang="en-US" smtClean="0"/>
              <a:t>8/2/2025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1236097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50408" y="548640"/>
            <a:ext cx="6035040" cy="1143000"/>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C1AB8ED2-AD91-CB22-5624-BD41AB32529E}"/>
              </a:ext>
            </a:extLst>
          </p:cNvPr>
          <p:cNvSpPr>
            <a:spLocks noGrp="1"/>
          </p:cNvSpPr>
          <p:nvPr>
            <p:ph type="pic" sz="quarter" idx="15"/>
          </p:nvPr>
        </p:nvSpPr>
        <p:spPr>
          <a:xfrm>
            <a:off x="0" y="0"/>
            <a:ext cx="4844052" cy="6399152"/>
          </a:xfrm>
          <a:custGeom>
            <a:avLst/>
            <a:gdLst>
              <a:gd name="connsiteX0" fmla="*/ 0 w 4844052"/>
              <a:gd name="connsiteY0" fmla="*/ 0 h 6399152"/>
              <a:gd name="connsiteX1" fmla="*/ 4844052 w 4844052"/>
              <a:gd name="connsiteY1" fmla="*/ 0 h 6399152"/>
              <a:gd name="connsiteX2" fmla="*/ 4844052 w 4844052"/>
              <a:gd name="connsiteY2" fmla="*/ 5795922 h 6399152"/>
              <a:gd name="connsiteX3" fmla="*/ 4240822 w 4844052"/>
              <a:gd name="connsiteY3" fmla="*/ 6399152 h 6399152"/>
              <a:gd name="connsiteX4" fmla="*/ 0 w 4844052"/>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052" h="6399152">
                <a:moveTo>
                  <a:pt x="0" y="0"/>
                </a:moveTo>
                <a:lnTo>
                  <a:pt x="4844052" y="0"/>
                </a:lnTo>
                <a:lnTo>
                  <a:pt x="4844052" y="5795922"/>
                </a:lnTo>
                <a:cubicBezTo>
                  <a:pt x="4844052" y="6129077"/>
                  <a:pt x="4573977" y="6399152"/>
                  <a:pt x="4240822"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50408" y="1828800"/>
            <a:ext cx="6035040"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B36C1D43-E95A-44CE-BF39-AC264176BC74}" type="datetime1">
              <a:rPr lang="en-US" smtClean="0"/>
              <a:t>8/2/2025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321362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40"/>
            <a:ext cx="6135624" cy="1143000"/>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828800"/>
            <a:ext cx="6135624"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D436AA50-FCF9-9A32-68F8-A124C794908D}"/>
              </a:ext>
            </a:extLst>
          </p:cNvPr>
          <p:cNvSpPr>
            <a:spLocks noGrp="1"/>
          </p:cNvSpPr>
          <p:nvPr>
            <p:ph type="pic" sz="quarter" idx="15"/>
          </p:nvPr>
        </p:nvSpPr>
        <p:spPr>
          <a:xfrm>
            <a:off x="7353304" y="0"/>
            <a:ext cx="4838696" cy="6399152"/>
          </a:xfrm>
          <a:custGeom>
            <a:avLst/>
            <a:gdLst>
              <a:gd name="connsiteX0" fmla="*/ 0 w 4838696"/>
              <a:gd name="connsiteY0" fmla="*/ 0 h 6399152"/>
              <a:gd name="connsiteX1" fmla="*/ 4838696 w 4838696"/>
              <a:gd name="connsiteY1" fmla="*/ 0 h 6399152"/>
              <a:gd name="connsiteX2" fmla="*/ 4838696 w 4838696"/>
              <a:gd name="connsiteY2" fmla="*/ 6399152 h 6399152"/>
              <a:gd name="connsiteX3" fmla="*/ 603230 w 4838696"/>
              <a:gd name="connsiteY3" fmla="*/ 6399152 h 6399152"/>
              <a:gd name="connsiteX4" fmla="*/ 0 w 4838696"/>
              <a:gd name="connsiteY4" fmla="*/ 579592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696" h="6399152">
                <a:moveTo>
                  <a:pt x="0" y="0"/>
                </a:moveTo>
                <a:lnTo>
                  <a:pt x="4838696" y="0"/>
                </a:lnTo>
                <a:lnTo>
                  <a:pt x="4838696" y="6399152"/>
                </a:lnTo>
                <a:lnTo>
                  <a:pt x="603230" y="6399152"/>
                </a:lnTo>
                <a:cubicBezTo>
                  <a:pt x="270075" y="6399152"/>
                  <a:pt x="0" y="6129077"/>
                  <a:pt x="0" y="5795922"/>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6F84395D-714C-468A-B505-16E3BDC41D6C}" type="datetime1">
              <a:rPr lang="en-US" smtClean="0"/>
              <a:t>8/2/2025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40559440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320040"/>
            <a:ext cx="4389120" cy="932688"/>
          </a:xfrm>
        </p:spPr>
        <p:txBody>
          <a:bodyPr anchor="b"/>
          <a:lstStyle/>
          <a:p>
            <a:r>
              <a:rPr lang="en-US"/>
              <a:t>Click to edit Master title style</a:t>
            </a:r>
          </a:p>
        </p:txBody>
      </p:sp>
      <p:sp>
        <p:nvSpPr>
          <p:cNvPr id="11" name="Picture Placeholder 9">
            <a:extLst>
              <a:ext uri="{FF2B5EF4-FFF2-40B4-BE49-F238E27FC236}">
                <a16:creationId xmlns:a16="http://schemas.microsoft.com/office/drawing/2014/main" id="{6B8A8E1B-B99E-8C69-154E-2FAADB07D510}"/>
              </a:ext>
            </a:extLst>
          </p:cNvPr>
          <p:cNvSpPr>
            <a:spLocks noGrp="1"/>
          </p:cNvSpPr>
          <p:nvPr>
            <p:ph type="pic" sz="quarter" idx="15"/>
          </p:nvPr>
        </p:nvSpPr>
        <p:spPr>
          <a:xfrm>
            <a:off x="0" y="0"/>
            <a:ext cx="6591300" cy="6399152"/>
          </a:xfrm>
          <a:custGeom>
            <a:avLst/>
            <a:gdLst>
              <a:gd name="connsiteX0" fmla="*/ 0 w 6591300"/>
              <a:gd name="connsiteY0" fmla="*/ 0 h 6399152"/>
              <a:gd name="connsiteX1" fmla="*/ 6591300 w 6591300"/>
              <a:gd name="connsiteY1" fmla="*/ 0 h 6399152"/>
              <a:gd name="connsiteX2" fmla="*/ 6591300 w 6591300"/>
              <a:gd name="connsiteY2" fmla="*/ 5797156 h 6399152"/>
              <a:gd name="connsiteX3" fmla="*/ 5989304 w 6591300"/>
              <a:gd name="connsiteY3" fmla="*/ 6399152 h 6399152"/>
              <a:gd name="connsiteX4" fmla="*/ 0 w 6591300"/>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1300" h="6399152">
                <a:moveTo>
                  <a:pt x="0" y="0"/>
                </a:moveTo>
                <a:lnTo>
                  <a:pt x="6591300" y="0"/>
                </a:lnTo>
                <a:lnTo>
                  <a:pt x="6591300" y="5797156"/>
                </a:lnTo>
                <a:cubicBezTo>
                  <a:pt x="6591300" y="6129629"/>
                  <a:pt x="6321777" y="6399152"/>
                  <a:pt x="5989304"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1380744"/>
            <a:ext cx="438912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4009D615-5030-44BE-B1E7-FCAF557FFC34}" type="datetime1">
              <a:rPr lang="en-US" smtClean="0"/>
              <a:t>8/2/2025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6958866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320040"/>
            <a:ext cx="4573413"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6" y="1380744"/>
            <a:ext cx="4573413"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2BD82EEA-7278-1A73-C95C-473F75B54048}"/>
              </a:ext>
            </a:extLst>
          </p:cNvPr>
          <p:cNvSpPr>
            <a:spLocks noGrp="1"/>
          </p:cNvSpPr>
          <p:nvPr>
            <p:ph type="pic" sz="quarter" idx="15"/>
          </p:nvPr>
        </p:nvSpPr>
        <p:spPr>
          <a:xfrm>
            <a:off x="5737593" y="0"/>
            <a:ext cx="6454407" cy="6399152"/>
          </a:xfrm>
          <a:custGeom>
            <a:avLst/>
            <a:gdLst>
              <a:gd name="connsiteX0" fmla="*/ 0 w 6454407"/>
              <a:gd name="connsiteY0" fmla="*/ 0 h 6399152"/>
              <a:gd name="connsiteX1" fmla="*/ 6454407 w 6454407"/>
              <a:gd name="connsiteY1" fmla="*/ 0 h 6399152"/>
              <a:gd name="connsiteX2" fmla="*/ 6454407 w 6454407"/>
              <a:gd name="connsiteY2" fmla="*/ 6399152 h 6399152"/>
              <a:gd name="connsiteX3" fmla="*/ 601996 w 6454407"/>
              <a:gd name="connsiteY3" fmla="*/ 6399152 h 6399152"/>
              <a:gd name="connsiteX4" fmla="*/ 0 w 6454407"/>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4407" h="6399152">
                <a:moveTo>
                  <a:pt x="0" y="0"/>
                </a:moveTo>
                <a:lnTo>
                  <a:pt x="6454407" y="0"/>
                </a:lnTo>
                <a:lnTo>
                  <a:pt x="6454407" y="6399152"/>
                </a:lnTo>
                <a:lnTo>
                  <a:pt x="601996" y="6399152"/>
                </a:lnTo>
                <a:cubicBezTo>
                  <a:pt x="269523" y="6399152"/>
                  <a:pt x="0" y="6129629"/>
                  <a:pt x="0" y="5797156"/>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65D8DDD-BB5E-4F5B-81F2-5E5F98B403C0}" type="datetime1">
              <a:rPr lang="en-US" smtClean="0"/>
              <a:t>8/2/2025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11897144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11155680" cy="970463"/>
          </a:xfrm>
        </p:spPr>
        <p:txBody>
          <a:bodyPr anchor="ctr"/>
          <a:lstStyle/>
          <a:p>
            <a:r>
              <a:rPr lang="en-US"/>
              <a:t>Click to edit Master title style</a:t>
            </a:r>
          </a:p>
        </p:txBody>
      </p:sp>
      <p:sp>
        <p:nvSpPr>
          <p:cNvPr id="9" name="Picture Placeholder 8">
            <a:extLst>
              <a:ext uri="{FF2B5EF4-FFF2-40B4-BE49-F238E27FC236}">
                <a16:creationId xmlns:a16="http://schemas.microsoft.com/office/drawing/2014/main" id="{19C22D85-D675-737B-9F54-B9D7FC819199}"/>
              </a:ext>
            </a:extLst>
          </p:cNvPr>
          <p:cNvSpPr>
            <a:spLocks noGrp="1"/>
          </p:cNvSpPr>
          <p:nvPr>
            <p:ph type="pic" sz="quarter" idx="15"/>
          </p:nvPr>
        </p:nvSpPr>
        <p:spPr>
          <a:xfrm>
            <a:off x="0" y="1828800"/>
            <a:ext cx="6707699" cy="5029200"/>
          </a:xfrm>
          <a:custGeom>
            <a:avLst/>
            <a:gdLst>
              <a:gd name="connsiteX0" fmla="*/ 0 w 6707699"/>
              <a:gd name="connsiteY0" fmla="*/ 0 h 5029200"/>
              <a:gd name="connsiteX1" fmla="*/ 6129259 w 6707699"/>
              <a:gd name="connsiteY1" fmla="*/ 0 h 5029200"/>
              <a:gd name="connsiteX2" fmla="*/ 6707699 w 6707699"/>
              <a:gd name="connsiteY2" fmla="*/ 578440 h 5029200"/>
              <a:gd name="connsiteX3" fmla="*/ 6707699 w 6707699"/>
              <a:gd name="connsiteY3" fmla="*/ 5029200 h 5029200"/>
              <a:gd name="connsiteX4" fmla="*/ 0 w 6707699"/>
              <a:gd name="connsiteY4" fmla="*/ 5029200 h 502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7699" h="5029200">
                <a:moveTo>
                  <a:pt x="0" y="0"/>
                </a:moveTo>
                <a:lnTo>
                  <a:pt x="6129259" y="0"/>
                </a:lnTo>
                <a:cubicBezTo>
                  <a:pt x="6448723" y="0"/>
                  <a:pt x="6707699" y="258976"/>
                  <a:pt x="6707699" y="578440"/>
                </a:cubicBezTo>
                <a:lnTo>
                  <a:pt x="6707699" y="5029200"/>
                </a:lnTo>
                <a:lnTo>
                  <a:pt x="0" y="5029200"/>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389302" y="1828800"/>
            <a:ext cx="4196146" cy="45037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389302" y="6492240"/>
            <a:ext cx="1280160" cy="338328"/>
          </a:xfrm>
        </p:spPr>
        <p:txBody>
          <a:bodyPr/>
          <a:lstStyle/>
          <a:p>
            <a:fld id="{083588C5-4E32-4E6E-80AB-32A6125C957F}" type="datetime1">
              <a:rPr lang="en-US" smtClean="0"/>
              <a:t>8/2/2025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669462" y="6492240"/>
            <a:ext cx="2888554" cy="338328"/>
          </a:xfrm>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69786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431172" y="553616"/>
            <a:ext cx="7914087" cy="4008859"/>
          </a:xfrm>
        </p:spPr>
        <p:txBody>
          <a:bodyPr anchor="t">
            <a:normAutofit/>
          </a:bodyPr>
          <a:lstStyle>
            <a:lvl1pPr>
              <a:defRPr sz="6000" cap="all" baseline="0"/>
            </a:lvl1pPr>
          </a:lstStyle>
          <a:p>
            <a:r>
              <a:rPr lang="en-US"/>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431172" y="5088156"/>
            <a:ext cx="7914087" cy="1166648"/>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a:xfrm>
            <a:off x="431172" y="6490524"/>
            <a:ext cx="2841959" cy="336141"/>
          </a:xfrm>
        </p:spPr>
        <p:txBody>
          <a:bodyPr/>
          <a:lstStyle/>
          <a:p>
            <a:fld id="{91AF1D09-6B76-4716-AD3D-9F53166D3BF5}" type="datetime1">
              <a:rPr lang="en-US" smtClean="0"/>
              <a:t>8/2/2025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a:xfrm>
            <a:off x="8893370" y="6490524"/>
            <a:ext cx="2662834" cy="336141"/>
          </a:xfrm>
        </p:spPr>
        <p:txBody>
          <a:bodyPr/>
          <a:lstStyle/>
          <a:p>
            <a:r>
              <a:rPr lang="en-US"/>
              <a:t>Sample Footer Text</a:t>
            </a:r>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84C450F2-3BB4-4AE4-8A35-A9D7AEA4C850}" type="slidenum">
              <a:rPr lang="en-US" smtClean="0"/>
              <a:t>‹#›</a:t>
            </a:fld>
            <a:endParaRPr lang="en-US"/>
          </a:p>
        </p:txBody>
      </p:sp>
    </p:spTree>
    <p:extLst>
      <p:ext uri="{BB962C8B-B14F-4D97-AF65-F5344CB8AC3E}">
        <p14:creationId xmlns:p14="http://schemas.microsoft.com/office/powerpoint/2010/main" val="34772050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820076" y="320040"/>
            <a:ext cx="6766560" cy="932688"/>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1B32E518-8213-A79A-7E36-BA4D782F8ED4}"/>
              </a:ext>
            </a:extLst>
          </p:cNvPr>
          <p:cNvSpPr>
            <a:spLocks noGrp="1"/>
          </p:cNvSpPr>
          <p:nvPr>
            <p:ph type="pic" sz="quarter" idx="15"/>
          </p:nvPr>
        </p:nvSpPr>
        <p:spPr>
          <a:xfrm>
            <a:off x="0" y="0"/>
            <a:ext cx="4147926" cy="6399152"/>
          </a:xfrm>
          <a:custGeom>
            <a:avLst/>
            <a:gdLst>
              <a:gd name="connsiteX0" fmla="*/ 0 w 4147926"/>
              <a:gd name="connsiteY0" fmla="*/ 0 h 6399152"/>
              <a:gd name="connsiteX1" fmla="*/ 4147926 w 4147926"/>
              <a:gd name="connsiteY1" fmla="*/ 0 h 6399152"/>
              <a:gd name="connsiteX2" fmla="*/ 4147926 w 4147926"/>
              <a:gd name="connsiteY2" fmla="*/ 5795922 h 6399152"/>
              <a:gd name="connsiteX3" fmla="*/ 3544696 w 4147926"/>
              <a:gd name="connsiteY3" fmla="*/ 6399152 h 6399152"/>
              <a:gd name="connsiteX4" fmla="*/ 0 w 4147926"/>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926" h="6399152">
                <a:moveTo>
                  <a:pt x="0" y="0"/>
                </a:moveTo>
                <a:lnTo>
                  <a:pt x="4147926" y="0"/>
                </a:lnTo>
                <a:lnTo>
                  <a:pt x="4147926" y="5795922"/>
                </a:lnTo>
                <a:cubicBezTo>
                  <a:pt x="4147926" y="6129077"/>
                  <a:pt x="3877851" y="6399152"/>
                  <a:pt x="3544696"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820076" y="1380744"/>
            <a:ext cx="676656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B337EAFE-6A88-4B1F-9ABC-CA3CFB830DD6}" type="datetime1">
              <a:rPr lang="en-US" smtClean="0"/>
              <a:t>8/2/2025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21811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320040"/>
            <a:ext cx="6858000"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380744"/>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22444857-0BC3-ACAE-DBB1-5D530AA35ED8}"/>
              </a:ext>
            </a:extLst>
          </p:cNvPr>
          <p:cNvSpPr>
            <a:spLocks noGrp="1"/>
          </p:cNvSpPr>
          <p:nvPr>
            <p:ph type="pic" sz="quarter" idx="15"/>
          </p:nvPr>
        </p:nvSpPr>
        <p:spPr>
          <a:xfrm>
            <a:off x="8046768" y="0"/>
            <a:ext cx="4145232" cy="6399152"/>
          </a:xfrm>
          <a:custGeom>
            <a:avLst/>
            <a:gdLst>
              <a:gd name="connsiteX0" fmla="*/ 0 w 4145232"/>
              <a:gd name="connsiteY0" fmla="*/ 0 h 6399152"/>
              <a:gd name="connsiteX1" fmla="*/ 4145232 w 4145232"/>
              <a:gd name="connsiteY1" fmla="*/ 0 h 6399152"/>
              <a:gd name="connsiteX2" fmla="*/ 4145232 w 4145232"/>
              <a:gd name="connsiteY2" fmla="*/ 6399152 h 6399152"/>
              <a:gd name="connsiteX3" fmla="*/ 603230 w 4145232"/>
              <a:gd name="connsiteY3" fmla="*/ 6399152 h 6399152"/>
              <a:gd name="connsiteX4" fmla="*/ 0 w 4145232"/>
              <a:gd name="connsiteY4" fmla="*/ 579592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232" h="6399152">
                <a:moveTo>
                  <a:pt x="0" y="0"/>
                </a:moveTo>
                <a:lnTo>
                  <a:pt x="4145232" y="0"/>
                </a:lnTo>
                <a:lnTo>
                  <a:pt x="4145232" y="6399152"/>
                </a:lnTo>
                <a:lnTo>
                  <a:pt x="603230" y="6399152"/>
                </a:lnTo>
                <a:cubicBezTo>
                  <a:pt x="270075" y="6399152"/>
                  <a:pt x="0" y="6129077"/>
                  <a:pt x="0" y="5795922"/>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EF70683-5F2F-44F3-8B59-45258C4FD45A}" type="datetime1">
              <a:rPr lang="en-US" smtClean="0"/>
              <a:t>8/2/2025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34670654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39"/>
            <a:ext cx="4855464" cy="1453896"/>
          </a:xfrm>
        </p:spPr>
        <p:txBody>
          <a:bodyPr anchor="t"/>
          <a:lstStyle/>
          <a:p>
            <a:r>
              <a:rPr lang="en-US"/>
              <a:t>Click to edit Master title style</a:t>
            </a:r>
          </a:p>
        </p:txBody>
      </p:sp>
      <p:sp>
        <p:nvSpPr>
          <p:cNvPr id="11" name="Picture Placeholder 8">
            <a:extLst>
              <a:ext uri="{FF2B5EF4-FFF2-40B4-BE49-F238E27FC236}">
                <a16:creationId xmlns:a16="http://schemas.microsoft.com/office/drawing/2014/main" id="{C202BC3A-8633-9F03-1586-99447DA1CFF3}"/>
              </a:ext>
            </a:extLst>
          </p:cNvPr>
          <p:cNvSpPr>
            <a:spLocks noGrp="1"/>
          </p:cNvSpPr>
          <p:nvPr>
            <p:ph type="pic" sz="quarter" idx="15"/>
          </p:nvPr>
        </p:nvSpPr>
        <p:spPr>
          <a:xfrm>
            <a:off x="0" y="2293496"/>
            <a:ext cx="5285232" cy="4564504"/>
          </a:xfrm>
          <a:custGeom>
            <a:avLst/>
            <a:gdLst>
              <a:gd name="connsiteX0" fmla="*/ 0 w 5285232"/>
              <a:gd name="connsiteY0" fmla="*/ 0 h 4564504"/>
              <a:gd name="connsiteX1" fmla="*/ 4706792 w 5285232"/>
              <a:gd name="connsiteY1" fmla="*/ 0 h 4564504"/>
              <a:gd name="connsiteX2" fmla="*/ 5285232 w 5285232"/>
              <a:gd name="connsiteY2" fmla="*/ 578440 h 4564504"/>
              <a:gd name="connsiteX3" fmla="*/ 5285232 w 5285232"/>
              <a:gd name="connsiteY3" fmla="*/ 4564504 h 4564504"/>
              <a:gd name="connsiteX4" fmla="*/ 0 w 5285232"/>
              <a:gd name="connsiteY4" fmla="*/ 4564504 h 4564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232" h="4564504">
                <a:moveTo>
                  <a:pt x="0" y="0"/>
                </a:moveTo>
                <a:lnTo>
                  <a:pt x="4706792" y="0"/>
                </a:lnTo>
                <a:cubicBezTo>
                  <a:pt x="5026256" y="0"/>
                  <a:pt x="5285232" y="258976"/>
                  <a:pt x="5285232" y="578440"/>
                </a:cubicBezTo>
                <a:lnTo>
                  <a:pt x="5285232" y="4564504"/>
                </a:lnTo>
                <a:lnTo>
                  <a:pt x="0" y="4564504"/>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6096000" y="6492240"/>
            <a:ext cx="2651760" cy="338328"/>
          </a:xfrm>
        </p:spPr>
        <p:txBody>
          <a:bodyPr/>
          <a:lstStyle/>
          <a:p>
            <a:fld id="{813EDC87-0EBE-4D2E-8804-E5F0EDA0B797}" type="datetime1">
              <a:rPr lang="en-US" smtClean="0"/>
              <a:t>8/2/2025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9882095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50218"/>
            <a:ext cx="3827439" cy="1453896"/>
          </a:xfrm>
        </p:spPr>
        <p:txBody>
          <a:bodyPr anchor="t">
            <a:normAutofit/>
          </a:bodyPr>
          <a:lstStyle>
            <a:lvl1pPr>
              <a:defRPr sz="3200"/>
            </a:lvl1pPr>
          </a:lstStyle>
          <a:p>
            <a:r>
              <a:rPr lang="en-US"/>
              <a:t>Click to edit Master title style</a:t>
            </a:r>
          </a:p>
        </p:txBody>
      </p:sp>
      <p:sp>
        <p:nvSpPr>
          <p:cNvPr id="10" name="Picture Placeholder 8">
            <a:extLst>
              <a:ext uri="{FF2B5EF4-FFF2-40B4-BE49-F238E27FC236}">
                <a16:creationId xmlns:a16="http://schemas.microsoft.com/office/drawing/2014/main" id="{E211327B-3880-6494-1C8F-EEE1BF913B81}"/>
              </a:ext>
            </a:extLst>
          </p:cNvPr>
          <p:cNvSpPr>
            <a:spLocks noGrp="1"/>
          </p:cNvSpPr>
          <p:nvPr>
            <p:ph type="pic" sz="quarter" idx="15"/>
          </p:nvPr>
        </p:nvSpPr>
        <p:spPr>
          <a:xfrm>
            <a:off x="0" y="2293494"/>
            <a:ext cx="4176819" cy="4564506"/>
          </a:xfrm>
          <a:custGeom>
            <a:avLst/>
            <a:gdLst>
              <a:gd name="connsiteX0" fmla="*/ 0 w 4176819"/>
              <a:gd name="connsiteY0" fmla="*/ 0 h 4564506"/>
              <a:gd name="connsiteX1" fmla="*/ 3598379 w 4176819"/>
              <a:gd name="connsiteY1" fmla="*/ 0 h 4564506"/>
              <a:gd name="connsiteX2" fmla="*/ 4176819 w 4176819"/>
              <a:gd name="connsiteY2" fmla="*/ 578440 h 4564506"/>
              <a:gd name="connsiteX3" fmla="*/ 4176819 w 4176819"/>
              <a:gd name="connsiteY3" fmla="*/ 4564506 h 4564506"/>
              <a:gd name="connsiteX4" fmla="*/ 0 w 4176819"/>
              <a:gd name="connsiteY4" fmla="*/ 4564506 h 4564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6819" h="4564506">
                <a:moveTo>
                  <a:pt x="0" y="0"/>
                </a:moveTo>
                <a:lnTo>
                  <a:pt x="3598379" y="0"/>
                </a:lnTo>
                <a:cubicBezTo>
                  <a:pt x="3917843" y="0"/>
                  <a:pt x="4176819" y="258976"/>
                  <a:pt x="4176819" y="578440"/>
                </a:cubicBezTo>
                <a:lnTo>
                  <a:pt x="4176819" y="4564506"/>
                </a:lnTo>
                <a:lnTo>
                  <a:pt x="0" y="456450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120787" y="549275"/>
            <a:ext cx="6561138" cy="5788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5115073" y="6492240"/>
            <a:ext cx="2843784" cy="338328"/>
          </a:xfrm>
        </p:spPr>
        <p:txBody>
          <a:bodyPr/>
          <a:lstStyle/>
          <a:p>
            <a:fld id="{51CF56A9-FD41-47F4-80A0-DA74EEEC2541}" type="datetime1">
              <a:rPr lang="en-US" smtClean="0"/>
              <a:t>8/2/2025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9683262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Numb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93776" y="603504"/>
            <a:ext cx="11201400" cy="4206240"/>
          </a:xfrm>
        </p:spPr>
        <p:txBody>
          <a:bodyPr>
            <a:normAutofit/>
          </a:bodyPr>
          <a:lstStyle>
            <a:lvl1pPr algn="ctr">
              <a:defRPr sz="27800"/>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A4CBD270-9BF1-4C68-A7FA-BA016D8BB959}" type="datetime1">
              <a:rPr lang="en-US" smtClean="0"/>
              <a:t>8/2/2025</a:t>
            </a:fld>
            <a:endParaRPr lang="en-US"/>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1389888" y="4809744"/>
            <a:ext cx="9345168" cy="1225296"/>
          </a:xfrm>
        </p:spPr>
        <p:txBody>
          <a:bodyPr>
            <a:normAutofit/>
          </a:bodyPr>
          <a:lstStyle>
            <a:lvl1pPr marL="0" indent="0" algn="ctr">
              <a:buNone/>
              <a:defRPr sz="2800" cap="all" baseline="0"/>
            </a:lvl1pPr>
            <a:lvl2pPr marL="228600" indent="0" algn="ctr">
              <a:buNone/>
              <a:defRPr sz="2400" cap="all" baseline="0"/>
            </a:lvl2pPr>
            <a:lvl3pPr marL="457200" indent="0" algn="ctr">
              <a:buNone/>
              <a:defRPr sz="2000" cap="all" baseline="0"/>
            </a:lvl3pPr>
            <a:lvl4pPr marL="685800" indent="0" algn="ctr">
              <a:buNone/>
              <a:defRPr sz="1800" cap="all" baseline="0"/>
            </a:lvl4pPr>
            <a:lvl5pPr marL="914400" indent="0" algn="ctr">
              <a:buNone/>
              <a:defRPr sz="1600" cap="all"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1740340"/>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ig Number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539496" y="420624"/>
            <a:ext cx="11100816" cy="4334256"/>
          </a:xfrm>
        </p:spPr>
        <p:txBody>
          <a:bodyPr>
            <a:normAutofit/>
          </a:bodyPr>
          <a:lstStyle>
            <a:lvl1pPr algn="l">
              <a:defRPr sz="27800">
                <a:solidFill>
                  <a:schemeClr val="tx1"/>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lvl1pPr>
              <a:defRPr>
                <a:solidFill>
                  <a:schemeClr val="tx1"/>
                </a:solidFill>
              </a:defRPr>
            </a:lvl1pPr>
          </a:lstStyle>
          <a:p>
            <a:fld id="{E023AFB7-90A6-428C-A019-BBE6272496B8}" type="datetime1">
              <a:rPr lang="en-US" smtClean="0"/>
              <a:t>8/2/2025</a:t>
            </a:fld>
            <a:endParaRPr lang="en-US"/>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hasCustomPrompt="1"/>
          </p:nvPr>
        </p:nvSpPr>
        <p:spPr>
          <a:xfrm>
            <a:off x="621792" y="4873752"/>
            <a:ext cx="8439912" cy="1490472"/>
          </a:xfrm>
        </p:spPr>
        <p:txBody>
          <a:bodyPr>
            <a:normAutofit/>
          </a:bodyPr>
          <a:lstStyle>
            <a:lvl1pPr marL="0" indent="0" algn="l">
              <a:buNone/>
              <a:defRPr sz="2800" cap="all" baseline="0">
                <a:solidFill>
                  <a:schemeClr val="tx1"/>
                </a:solidFill>
              </a:defRPr>
            </a:lvl1pPr>
            <a:lvl2pPr marL="228600" indent="0" algn="l">
              <a:buNone/>
              <a:defRPr sz="2400" cap="all" baseline="0">
                <a:solidFill>
                  <a:schemeClr val="tx1"/>
                </a:solidFill>
              </a:defRPr>
            </a:lvl2pPr>
            <a:lvl3pPr marL="457200" indent="0" algn="l">
              <a:buNone/>
              <a:defRPr sz="2000" cap="all" baseline="0">
                <a:solidFill>
                  <a:schemeClr val="tx1"/>
                </a:solidFill>
              </a:defRPr>
            </a:lvl3pPr>
            <a:lvl4pPr marL="685800" indent="0" algn="l">
              <a:buNone/>
              <a:defRPr sz="1800" cap="all" baseline="0">
                <a:solidFill>
                  <a:schemeClr val="tx1"/>
                </a:solidFill>
              </a:defRPr>
            </a:lvl4pPr>
            <a:lvl5pPr marL="914400" indent="0" algn="l">
              <a:buNone/>
              <a:defRPr sz="1600" cap="all" baseline="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0170125"/>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ig Number 3">
    <p:bg>
      <p:bgRef idx="1001">
        <a:schemeClr val="bg1"/>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3193DB7D-955F-21DF-15DA-4285375617FC}"/>
              </a:ext>
            </a:extLst>
          </p:cNvPr>
          <p:cNvSpPr/>
          <p:nvPr userDrawn="1"/>
        </p:nvSpPr>
        <p:spPr>
          <a:xfrm>
            <a:off x="1" y="4783948"/>
            <a:ext cx="11762231" cy="2074052"/>
          </a:xfrm>
          <a:custGeom>
            <a:avLst/>
            <a:gdLst>
              <a:gd name="connsiteX0" fmla="*/ 0 w 11762231"/>
              <a:gd name="connsiteY0" fmla="*/ 0 h 2074052"/>
              <a:gd name="connsiteX1" fmla="*/ 112775 w 11762231"/>
              <a:gd name="connsiteY1" fmla="*/ 0 h 2074052"/>
              <a:gd name="connsiteX2" fmla="*/ 11102489 w 11762231"/>
              <a:gd name="connsiteY2" fmla="*/ 0 h 2074052"/>
              <a:gd name="connsiteX3" fmla="*/ 11437005 w 11762231"/>
              <a:gd name="connsiteY3" fmla="*/ 0 h 2074052"/>
              <a:gd name="connsiteX4" fmla="*/ 11762231 w 11762231"/>
              <a:gd name="connsiteY4" fmla="*/ 325226 h 2074052"/>
              <a:gd name="connsiteX5" fmla="*/ 11762231 w 11762231"/>
              <a:gd name="connsiteY5" fmla="*/ 2074052 h 2074052"/>
              <a:gd name="connsiteX6" fmla="*/ 11427715 w 11762231"/>
              <a:gd name="connsiteY6" fmla="*/ 2074052 h 2074052"/>
              <a:gd name="connsiteX7" fmla="*/ 112775 w 11762231"/>
              <a:gd name="connsiteY7" fmla="*/ 2074052 h 2074052"/>
              <a:gd name="connsiteX8" fmla="*/ 0 w 11762231"/>
              <a:gd name="connsiteY8" fmla="*/ 2074052 h 207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2231" h="2074052">
                <a:moveTo>
                  <a:pt x="0" y="0"/>
                </a:moveTo>
                <a:lnTo>
                  <a:pt x="112775" y="0"/>
                </a:lnTo>
                <a:lnTo>
                  <a:pt x="11102489" y="0"/>
                </a:lnTo>
                <a:lnTo>
                  <a:pt x="11437005" y="0"/>
                </a:lnTo>
                <a:cubicBezTo>
                  <a:pt x="11616622" y="0"/>
                  <a:pt x="11762231" y="145609"/>
                  <a:pt x="11762231" y="325226"/>
                </a:cubicBezTo>
                <a:lnTo>
                  <a:pt x="11762231" y="2074052"/>
                </a:lnTo>
                <a:lnTo>
                  <a:pt x="11427715" y="2074052"/>
                </a:lnTo>
                <a:lnTo>
                  <a:pt x="112775" y="2074052"/>
                </a:lnTo>
                <a:lnTo>
                  <a:pt x="0" y="2074052"/>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539496" y="420624"/>
            <a:ext cx="11100816" cy="4334256"/>
          </a:xfrm>
        </p:spPr>
        <p:txBody>
          <a:bodyPr>
            <a:normAutofit/>
          </a:bodyPr>
          <a:lstStyle>
            <a:lvl1pPr algn="l">
              <a:defRPr sz="27800">
                <a:solidFill>
                  <a:schemeClr val="tx1"/>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lvl1pPr>
              <a:defRPr>
                <a:solidFill>
                  <a:schemeClr val="tx1"/>
                </a:solidFill>
              </a:defRPr>
            </a:lvl1pPr>
          </a:lstStyle>
          <a:p>
            <a:fld id="{09E47A9E-7C3C-4663-841E-C89520FA85A3}" type="datetime1">
              <a:rPr lang="en-US" smtClean="0"/>
              <a:t>8/2/2025</a:t>
            </a:fld>
            <a:endParaRPr lang="en-US"/>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a:xfrm>
            <a:off x="8430768" y="6492240"/>
            <a:ext cx="2660904" cy="338328"/>
          </a:xfrm>
        </p:spPr>
        <p:txBody>
          <a:bodyPr/>
          <a:lstStyle>
            <a:lvl1pPr>
              <a:defRPr>
                <a:solidFill>
                  <a:schemeClr val="tx1"/>
                </a:solidFill>
              </a:defRPr>
            </a:lvl1pPr>
          </a:lstStyle>
          <a:p>
            <a:r>
              <a:rPr lang="en-US"/>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a:xfrm>
            <a:off x="11183112" y="6492240"/>
            <a:ext cx="457200" cy="338328"/>
          </a:xfrm>
        </p:spPr>
        <p:txBody>
          <a:bodyPr/>
          <a:lstStyle>
            <a:lvl1pPr>
              <a:defRPr>
                <a:solidFill>
                  <a:schemeClr val="tx1"/>
                </a:solidFill>
              </a:defRPr>
            </a:lvl1pPr>
          </a:lstStyle>
          <a:p>
            <a:fld id="{CC057153-B650-4DEB-B370-79DDCFDCE934}" type="slidenum">
              <a:rPr lang="en-US" smtClean="0"/>
              <a:pPr/>
              <a:t>‹#›</a:t>
            </a:fld>
            <a:endParaRPr lang="en-US"/>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hasCustomPrompt="1"/>
          </p:nvPr>
        </p:nvSpPr>
        <p:spPr>
          <a:xfrm>
            <a:off x="621792" y="4873752"/>
            <a:ext cx="8439912" cy="1589420"/>
          </a:xfrm>
        </p:spPr>
        <p:txBody>
          <a:bodyPr anchor="ctr">
            <a:normAutofit/>
          </a:bodyPr>
          <a:lstStyle>
            <a:lvl1pPr marL="0" indent="0" algn="l">
              <a:buNone/>
              <a:defRPr sz="2800" cap="all" baseline="0">
                <a:solidFill>
                  <a:schemeClr val="tx1"/>
                </a:solidFill>
              </a:defRPr>
            </a:lvl1pPr>
            <a:lvl2pPr marL="228600" indent="0" algn="l">
              <a:buNone/>
              <a:defRPr sz="2400" cap="all" baseline="0">
                <a:solidFill>
                  <a:schemeClr val="tx1"/>
                </a:solidFill>
              </a:defRPr>
            </a:lvl2pPr>
            <a:lvl3pPr marL="457200" indent="0" algn="l">
              <a:buNone/>
              <a:defRPr sz="2000" cap="all" baseline="0">
                <a:solidFill>
                  <a:schemeClr val="tx1"/>
                </a:solidFill>
              </a:defRPr>
            </a:lvl3pPr>
            <a:lvl4pPr marL="685800" indent="0" algn="l">
              <a:buNone/>
              <a:defRPr sz="1800" cap="all" baseline="0">
                <a:solidFill>
                  <a:schemeClr val="tx1"/>
                </a:solidFill>
              </a:defRPr>
            </a:lvl4pPr>
            <a:lvl5pPr marL="914400" indent="0" algn="l">
              <a:buNone/>
              <a:defRPr sz="1600" cap="all" baseline="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7767934"/>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tatem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42FED8FD-3F8D-425F-9991-7FB6FCCEC5A2}" type="datetime1">
              <a:rPr lang="en-US" smtClean="0"/>
              <a:t>8/2/2025</a:t>
            </a:fld>
            <a:endParaRPr lang="en-US"/>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630936"/>
            <a:ext cx="8266176" cy="5605272"/>
          </a:xfrm>
        </p:spPr>
        <p:txBody>
          <a:bodyPr anchor="ctr">
            <a:normAutofit/>
          </a:bodyPr>
          <a:lstStyle>
            <a:lvl1pPr marL="0" indent="0">
              <a:lnSpc>
                <a:spcPct val="100000"/>
              </a:lnSpc>
              <a:buNone/>
              <a:defRPr sz="5400" b="1"/>
            </a:lvl1pPr>
            <a:lvl2pPr marL="228600" indent="0">
              <a:lnSpc>
                <a:spcPct val="100000"/>
              </a:lnSpc>
              <a:buNone/>
              <a:defRPr sz="4800" b="1"/>
            </a:lvl2pPr>
            <a:lvl3pPr marL="457200" indent="0">
              <a:lnSpc>
                <a:spcPct val="100000"/>
              </a:lnSpc>
              <a:buNone/>
              <a:defRPr sz="4400" b="1"/>
            </a:lvl3pPr>
            <a:lvl4pPr marL="685800" indent="0">
              <a:lnSpc>
                <a:spcPct val="100000"/>
              </a:lnSpc>
              <a:buNone/>
              <a:defRPr sz="4000" b="1"/>
            </a:lvl4pPr>
            <a:lvl5pPr marL="914400" indent="0">
              <a:lnSpc>
                <a:spcPct val="100000"/>
              </a:lnSpc>
              <a:buNone/>
              <a:defRPr sz="36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5361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tatement 2">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860B29AE-EBEF-71CC-AE38-3B2CD14FCA19}"/>
              </a:ext>
            </a:extLst>
          </p:cNvPr>
          <p:cNvSpPr/>
          <p:nvPr userDrawn="1"/>
        </p:nvSpPr>
        <p:spPr>
          <a:xfrm rot="5400000" flipV="1">
            <a:off x="-2566724" y="2566724"/>
            <a:ext cx="6399213" cy="1265765"/>
          </a:xfrm>
          <a:custGeom>
            <a:avLst/>
            <a:gdLst>
              <a:gd name="connsiteX0" fmla="*/ 0 w 6399213"/>
              <a:gd name="connsiteY0" fmla="*/ 0 h 1265765"/>
              <a:gd name="connsiteX1" fmla="*/ 0 w 6399213"/>
              <a:gd name="connsiteY1" fmla="*/ 1265765 h 1265765"/>
              <a:gd name="connsiteX2" fmla="*/ 5982881 w 6399213"/>
              <a:gd name="connsiteY2" fmla="*/ 1265765 h 1265765"/>
              <a:gd name="connsiteX3" fmla="*/ 6399213 w 6399213"/>
              <a:gd name="connsiteY3" fmla="*/ 849433 h 1265765"/>
              <a:gd name="connsiteX4" fmla="*/ 6399213 w 6399213"/>
              <a:gd name="connsiteY4" fmla="*/ 0 h 1265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9213" h="1265765">
                <a:moveTo>
                  <a:pt x="0" y="0"/>
                </a:moveTo>
                <a:lnTo>
                  <a:pt x="0" y="1265765"/>
                </a:lnTo>
                <a:lnTo>
                  <a:pt x="5982881" y="1265765"/>
                </a:lnTo>
                <a:cubicBezTo>
                  <a:pt x="6212815" y="1265765"/>
                  <a:pt x="6399213" y="1079367"/>
                  <a:pt x="6399213" y="849433"/>
                </a:cubicBezTo>
                <a:lnTo>
                  <a:pt x="6399213" y="0"/>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5BD6B3E3-A05B-4311-9C9A-DA8A512CAB97}" type="datetime1">
              <a:rPr lang="en-US" smtClean="0"/>
              <a:t>8/2/2025</a:t>
            </a:fld>
            <a:endParaRPr lang="en-US"/>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798217" y="630935"/>
            <a:ext cx="8266176" cy="5605272"/>
          </a:xfrm>
        </p:spPr>
        <p:txBody>
          <a:bodyPr anchor="ctr">
            <a:normAutofit/>
          </a:bodyPr>
          <a:lstStyle>
            <a:lvl1pPr marL="0" indent="0">
              <a:lnSpc>
                <a:spcPct val="100000"/>
              </a:lnSpc>
              <a:buNone/>
              <a:defRPr sz="5400" b="1"/>
            </a:lvl1pPr>
            <a:lvl2pPr marL="228600" indent="0">
              <a:lnSpc>
                <a:spcPct val="100000"/>
              </a:lnSpc>
              <a:buNone/>
              <a:defRPr sz="4800" b="1"/>
            </a:lvl2pPr>
            <a:lvl3pPr marL="457200" indent="0">
              <a:lnSpc>
                <a:spcPct val="100000"/>
              </a:lnSpc>
              <a:buNone/>
              <a:defRPr sz="4400" b="1"/>
            </a:lvl3pPr>
            <a:lvl4pPr marL="685800" indent="0">
              <a:lnSpc>
                <a:spcPct val="100000"/>
              </a:lnSpc>
              <a:buNone/>
              <a:defRPr sz="4000" b="1"/>
            </a:lvl4pPr>
            <a:lvl5pPr marL="914400" indent="0">
              <a:lnSpc>
                <a:spcPct val="100000"/>
              </a:lnSpc>
              <a:buNone/>
              <a:defRPr sz="36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91453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atement 3">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1CEC059F-651D-D540-DF60-D6361D9C716B}"/>
              </a:ext>
            </a:extLst>
          </p:cNvPr>
          <p:cNvSpPr/>
          <p:nvPr userDrawn="1"/>
        </p:nvSpPr>
        <p:spPr>
          <a:xfrm flipV="1">
            <a:off x="1" y="6099048"/>
            <a:ext cx="10487111" cy="758952"/>
          </a:xfrm>
          <a:custGeom>
            <a:avLst/>
            <a:gdLst>
              <a:gd name="connsiteX0" fmla="*/ 0 w 10487111"/>
              <a:gd name="connsiteY0" fmla="*/ 758952 h 758952"/>
              <a:gd name="connsiteX1" fmla="*/ 10070779 w 10487111"/>
              <a:gd name="connsiteY1" fmla="*/ 758952 h 758952"/>
              <a:gd name="connsiteX2" fmla="*/ 10487111 w 10487111"/>
              <a:gd name="connsiteY2" fmla="*/ 342620 h 758952"/>
              <a:gd name="connsiteX3" fmla="*/ 10487111 w 10487111"/>
              <a:gd name="connsiteY3" fmla="*/ 0 h 758952"/>
              <a:gd name="connsiteX4" fmla="*/ 0 w 10487111"/>
              <a:gd name="connsiteY4" fmla="*/ 0 h 75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7111" h="758952">
                <a:moveTo>
                  <a:pt x="0" y="758952"/>
                </a:moveTo>
                <a:lnTo>
                  <a:pt x="10070779" y="758952"/>
                </a:lnTo>
                <a:cubicBezTo>
                  <a:pt x="10300713" y="758952"/>
                  <a:pt x="10487111" y="572554"/>
                  <a:pt x="10487111" y="342620"/>
                </a:cubicBezTo>
                <a:lnTo>
                  <a:pt x="10487111" y="0"/>
                </a:lnTo>
                <a:lnTo>
                  <a:pt x="0" y="0"/>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FAEFBAE2-1C27-41D0-8DBA-D202F753417F}" type="datetime1">
              <a:rPr lang="en-US" smtClean="0"/>
              <a:t>8/2/2025</a:t>
            </a:fld>
            <a:endParaRPr lang="en-US"/>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7068312" y="6492240"/>
            <a:ext cx="2660904" cy="338328"/>
          </a:xfrm>
        </p:spPr>
        <p:txBody>
          <a:bodyPr/>
          <a:lstStyle/>
          <a:p>
            <a:r>
              <a:rPr lang="en-US"/>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a:xfrm>
            <a:off x="9820656" y="6492240"/>
            <a:ext cx="457200" cy="338328"/>
          </a:xfrm>
        </p:spPr>
        <p:txBody>
          <a:bodyPr/>
          <a:lstStyle/>
          <a:p>
            <a:fld id="{CC057153-B650-4DEB-B370-79DDCFDCE934}" type="slidenum">
              <a:rPr lang="en-US" smtClean="0"/>
              <a:pPr/>
              <a:t>‹#›</a:t>
            </a:fld>
            <a:endParaRPr lang="en-US"/>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283464" y="1596767"/>
            <a:ext cx="9537192" cy="4142232"/>
          </a:xfrm>
        </p:spPr>
        <p:txBody>
          <a:bodyPr anchor="b">
            <a:normAutofit/>
          </a:bodyPr>
          <a:lstStyle>
            <a:lvl1pPr marL="0" indent="0">
              <a:lnSpc>
                <a:spcPct val="100000"/>
              </a:lnSpc>
              <a:buNone/>
              <a:defRPr sz="6000" b="1"/>
            </a:lvl1pPr>
            <a:lvl2pPr marL="228600" indent="0">
              <a:lnSpc>
                <a:spcPct val="100000"/>
              </a:lnSpc>
              <a:buNone/>
              <a:defRPr sz="5400" b="1"/>
            </a:lvl2pPr>
            <a:lvl3pPr marL="457200" indent="0">
              <a:lnSpc>
                <a:spcPct val="100000"/>
              </a:lnSpc>
              <a:buNone/>
              <a:defRPr sz="4800" b="1"/>
            </a:lvl3pPr>
            <a:lvl4pPr marL="685800" indent="0">
              <a:lnSpc>
                <a:spcPct val="100000"/>
              </a:lnSpc>
              <a:buNone/>
              <a:defRPr sz="4400" b="1"/>
            </a:lvl4pPr>
            <a:lvl5pPr marL="914400" indent="0">
              <a:lnSpc>
                <a:spcPct val="100000"/>
              </a:lnSpc>
              <a:buNone/>
              <a:defRPr sz="40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8859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31172" y="293302"/>
            <a:ext cx="11125032" cy="96510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431172" y="1384847"/>
            <a:ext cx="11125032" cy="49051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E21D4C7-8630-4B98-978C-30388BBD4EE8}" type="datetime1">
              <a:rPr lang="en-US" smtClean="0"/>
              <a:t>8/2/2025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84C450F2-3BB4-4AE4-8A35-A9D7AEA4C850}" type="slidenum">
              <a:rPr lang="en-US" smtClean="0"/>
              <a:t>‹#›</a:t>
            </a:fld>
            <a:endParaRPr lang="en-US"/>
          </a:p>
        </p:txBody>
      </p:sp>
    </p:spTree>
    <p:extLst>
      <p:ext uri="{BB962C8B-B14F-4D97-AF65-F5344CB8AC3E}">
        <p14:creationId xmlns:p14="http://schemas.microsoft.com/office/powerpoint/2010/main" val="383444325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499616" y="1524002"/>
            <a:ext cx="9198864" cy="2871216"/>
          </a:xfrm>
        </p:spPr>
        <p:txBody>
          <a:bodyPr anchor="ctr">
            <a:normAutofit/>
          </a:bodyPr>
          <a:lstStyle>
            <a:lvl1pPr>
              <a:lnSpc>
                <a:spcPct val="110000"/>
              </a:lnSpc>
              <a:defRPr sz="4000" cap="none" baseline="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6A453612-8941-41EA-ABBA-F717A06C8346}" type="datetime1">
              <a:rPr lang="en-US" smtClean="0"/>
              <a:t>8/2/2025</a:t>
            </a:fld>
            <a:endParaRPr lang="en-US"/>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499616" y="5376672"/>
            <a:ext cx="9198864" cy="466344"/>
          </a:xfrm>
        </p:spPr>
        <p:txBody>
          <a:bodyPr>
            <a:normAutofit/>
          </a:bodyPr>
          <a:lstStyle>
            <a:lvl1pPr marL="0" indent="0">
              <a:buNone/>
              <a:defRPr sz="2200" b="1" cap="all" baseline="0">
                <a:solidFill>
                  <a:schemeClr val="accent1"/>
                </a:solidFill>
              </a:defRPr>
            </a:lvl1pPr>
            <a:lvl2pPr marL="228600" indent="0">
              <a:buNone/>
              <a:defRPr sz="2000" b="1" cap="all" baseline="0">
                <a:solidFill>
                  <a:schemeClr val="accent1"/>
                </a:solidFill>
              </a:defRPr>
            </a:lvl2pPr>
            <a:lvl3pPr marL="457200" indent="0">
              <a:buNone/>
              <a:defRPr sz="1800" b="1" cap="all" baseline="0">
                <a:solidFill>
                  <a:schemeClr val="accent1"/>
                </a:solidFill>
              </a:defRPr>
            </a:lvl3pPr>
            <a:lvl4pPr marL="685800" indent="0">
              <a:buNone/>
              <a:defRPr sz="1600" b="1" cap="all" baseline="0">
                <a:solidFill>
                  <a:schemeClr val="accent1"/>
                </a:solidFill>
              </a:defRPr>
            </a:lvl4pPr>
            <a:lvl5pPr marL="914400" indent="0">
              <a:buNone/>
              <a:defRPr sz="1400" b="1" cap="all" baseline="0">
                <a:solidFill>
                  <a:schemeClr val="accent1"/>
                </a:solidFill>
              </a:defRPr>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6902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19D41517-889E-CBB7-FD17-C5FECA783B2A}"/>
              </a:ext>
            </a:extLst>
          </p:cNvPr>
          <p:cNvSpPr/>
          <p:nvPr userDrawn="1"/>
        </p:nvSpPr>
        <p:spPr>
          <a:xfrm flipV="1">
            <a:off x="0" y="823828"/>
            <a:ext cx="11385608" cy="6034172"/>
          </a:xfrm>
          <a:custGeom>
            <a:avLst/>
            <a:gdLst>
              <a:gd name="connsiteX0" fmla="*/ 0 w 11385608"/>
              <a:gd name="connsiteY0" fmla="*/ 6034172 h 6034172"/>
              <a:gd name="connsiteX1" fmla="*/ 10969276 w 11385608"/>
              <a:gd name="connsiteY1" fmla="*/ 6034172 h 6034172"/>
              <a:gd name="connsiteX2" fmla="*/ 11385608 w 11385608"/>
              <a:gd name="connsiteY2" fmla="*/ 5617840 h 6034172"/>
              <a:gd name="connsiteX3" fmla="*/ 11385608 w 11385608"/>
              <a:gd name="connsiteY3" fmla="*/ 0 h 6034172"/>
              <a:gd name="connsiteX4" fmla="*/ 0 w 11385608"/>
              <a:gd name="connsiteY4" fmla="*/ 0 h 6034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85608" h="6034172">
                <a:moveTo>
                  <a:pt x="0" y="6034172"/>
                </a:moveTo>
                <a:lnTo>
                  <a:pt x="10969276" y="6034172"/>
                </a:lnTo>
                <a:cubicBezTo>
                  <a:pt x="11199210" y="6034172"/>
                  <a:pt x="11385608" y="5847774"/>
                  <a:pt x="11385608" y="5617840"/>
                </a:cubicBezTo>
                <a:lnTo>
                  <a:pt x="11385608" y="0"/>
                </a:lnTo>
                <a:lnTo>
                  <a:pt x="0" y="0"/>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429768" y="1783080"/>
            <a:ext cx="8499079" cy="2249424"/>
          </a:xfrm>
        </p:spPr>
        <p:txBody>
          <a:bodyPr anchor="t">
            <a:normAutofit/>
          </a:bodyPr>
          <a:lstStyle>
            <a:lvl1pPr>
              <a:lnSpc>
                <a:spcPct val="100000"/>
              </a:lnSpc>
              <a:defRPr sz="3600" cap="none" baseline="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73D6CD22-E4B3-48A1-94CA-B89DB574ED80}" type="datetime1">
              <a:rPr lang="en-US" smtClean="0"/>
              <a:t>8/2/2025</a:t>
            </a:fld>
            <a:endParaRPr lang="en-US"/>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a:xfrm>
            <a:off x="8669124" y="6492240"/>
            <a:ext cx="2660904" cy="338328"/>
          </a:xfrm>
        </p:spPr>
        <p:txBody>
          <a:bodyPr/>
          <a:lstStyle/>
          <a:p>
            <a:r>
              <a:rPr lang="en-US"/>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a:xfrm>
            <a:off x="11421468" y="6492240"/>
            <a:ext cx="457200" cy="338328"/>
          </a:xfrm>
        </p:spPr>
        <p:txBody>
          <a:bodyPr/>
          <a:lstStyle/>
          <a:p>
            <a:fld id="{CC057153-B650-4DEB-B370-79DDCFDCE934}" type="slidenum">
              <a:rPr lang="en-US" smtClean="0"/>
              <a:pPr/>
              <a:t>‹#›</a:t>
            </a:fld>
            <a:endParaRPr lang="en-US"/>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429768" y="5120640"/>
            <a:ext cx="5431536" cy="1289304"/>
          </a:xfrm>
        </p:spPr>
        <p:txBody>
          <a:bodyPr vert="horz" lIns="91440" tIns="45720" rIns="91440" bIns="45720" rtlCol="0" anchor="ctr">
            <a:normAutofit/>
          </a:bodyPr>
          <a:lstStyle>
            <a:lvl1pPr marL="0" indent="0">
              <a:buNone/>
              <a:defRPr lang="en-US" b="1" cap="all" baseline="0" dirty="0"/>
            </a:lvl1pPr>
            <a:lvl2pPr marL="228600" indent="0">
              <a:buNone/>
              <a:defRPr lang="en-US" b="1" cap="all" baseline="0" dirty="0"/>
            </a:lvl2pPr>
            <a:lvl3pPr marL="457200" indent="0">
              <a:buNone/>
              <a:defRPr lang="en-US" b="1" cap="all" baseline="0" dirty="0"/>
            </a:lvl3pPr>
            <a:lvl4pPr marL="685800" indent="0">
              <a:buNone/>
              <a:defRPr lang="en-US" b="1" cap="all" baseline="0" dirty="0"/>
            </a:lvl4pPr>
            <a:lvl5pPr marL="914400" indent="0">
              <a:buNone/>
              <a:defRPr lang="en-US" b="1" cap="all" baseline="0" dirty="0"/>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46691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429768"/>
            <a:ext cx="10890374" cy="1627632"/>
          </a:xfrm>
        </p:spPr>
        <p:txBody>
          <a:bodyPr anchor="t">
            <a:normAutofit/>
          </a:bodyPr>
          <a:lstStyle>
            <a:lvl1pPr>
              <a:defRPr sz="5400"/>
            </a:lvl1pPr>
          </a:lstStyle>
          <a:p>
            <a:r>
              <a:rPr lang="en-US"/>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429768" y="3264408"/>
            <a:ext cx="10890374" cy="28346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7C38B47-093E-417D-A1C3-81EEF797AC69}" type="datetime1">
              <a:rPr lang="en-US" smtClean="0"/>
              <a:t>8/2/2025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692609295"/>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clusion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27318"/>
            <a:ext cx="8430768" cy="1842020"/>
          </a:xfrm>
        </p:spPr>
        <p:txBody>
          <a:bodyPr anchor="b">
            <a:normAutofit/>
          </a:bodyPr>
          <a:lstStyle>
            <a:lvl1pPr>
              <a:defRPr sz="6000"/>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429768" y="3622673"/>
            <a:ext cx="8430768" cy="1828800"/>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A250925D-4314-49E4-A383-289640FEB5E3}" type="datetime1">
              <a:rPr lang="en-US" smtClean="0"/>
              <a:t>8/2/2025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393871806"/>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294248"/>
            <a:ext cx="11164825" cy="958480"/>
          </a:xfrm>
        </p:spPr>
        <p:txBody>
          <a:bodyPr/>
          <a:lstStyle/>
          <a:p>
            <a:r>
              <a:rPr lang="en-US"/>
              <a:t>Click to edit Master title style</a:t>
            </a:r>
          </a:p>
        </p:txBody>
      </p:sp>
      <p:sp>
        <p:nvSpPr>
          <p:cNvPr id="9" name="Text Placeholder 8">
            <a:extLst>
              <a:ext uri="{FF2B5EF4-FFF2-40B4-BE49-F238E27FC236}">
                <a16:creationId xmlns:a16="http://schemas.microsoft.com/office/drawing/2014/main" id="{778C515B-8D5A-0268-9044-7B2013C87E02}"/>
              </a:ext>
            </a:extLst>
          </p:cNvPr>
          <p:cNvSpPr>
            <a:spLocks noGrp="1"/>
          </p:cNvSpPr>
          <p:nvPr>
            <p:ph type="body" sz="quarter" idx="13"/>
          </p:nvPr>
        </p:nvSpPr>
        <p:spPr>
          <a:xfrm>
            <a:off x="429767" y="2020825"/>
            <a:ext cx="5212208" cy="42847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13C7061A-8ED7-8B72-BD2B-2DF67F8C7A75}"/>
              </a:ext>
            </a:extLst>
          </p:cNvPr>
          <p:cNvSpPr>
            <a:spLocks noGrp="1"/>
          </p:cNvSpPr>
          <p:nvPr>
            <p:ph type="body" sz="quarter" idx="14"/>
          </p:nvPr>
        </p:nvSpPr>
        <p:spPr>
          <a:xfrm>
            <a:off x="6381622" y="2020822"/>
            <a:ext cx="5212208" cy="42847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EE2C59E0-667A-459A-BBD1-70DA72C3C576}" type="datetime1">
              <a:rPr lang="en-US" smtClean="0"/>
              <a:t>8/2/2025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0066400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429768" y="276166"/>
            <a:ext cx="11164824" cy="97656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429767"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A211279F-0D05-3637-19CD-29468F4DD2F3}"/>
              </a:ext>
            </a:extLst>
          </p:cNvPr>
          <p:cNvSpPr>
            <a:spLocks noGrp="1"/>
          </p:cNvSpPr>
          <p:nvPr>
            <p:ph type="body" sz="quarter" idx="13"/>
          </p:nvPr>
        </p:nvSpPr>
        <p:spPr>
          <a:xfrm>
            <a:off x="430213" y="2021134"/>
            <a:ext cx="5211762" cy="4343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382512"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F1B170DE-636A-B1A9-2EAB-C426DBFB3E51}"/>
              </a:ext>
            </a:extLst>
          </p:cNvPr>
          <p:cNvSpPr>
            <a:spLocks noGrp="1"/>
          </p:cNvSpPr>
          <p:nvPr>
            <p:ph type="body" sz="quarter" idx="14"/>
          </p:nvPr>
        </p:nvSpPr>
        <p:spPr>
          <a:xfrm>
            <a:off x="6381750" y="2020888"/>
            <a:ext cx="521335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706CC00B-2F01-4379-B0FD-8DA094C16FA4}" type="datetime1">
              <a:rPr lang="en-US" smtClean="0"/>
              <a:t>8/2/2025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6183467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429768" y="557784"/>
            <a:ext cx="3713996" cy="2212313"/>
          </a:xfrm>
        </p:spPr>
        <p:txBody>
          <a:bodyPr anchor="t">
            <a:normAutofit/>
          </a:bodyPr>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429767" y="2826137"/>
            <a:ext cx="3310128"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3" name="Picture Placeholder 8">
            <a:extLst>
              <a:ext uri="{FF2B5EF4-FFF2-40B4-BE49-F238E27FC236}">
                <a16:creationId xmlns:a16="http://schemas.microsoft.com/office/drawing/2014/main" id="{FA23F0E6-EDAF-3A7F-5EC8-F911E9AE48EF}"/>
              </a:ext>
            </a:extLst>
          </p:cNvPr>
          <p:cNvSpPr>
            <a:spLocks noGrp="1"/>
          </p:cNvSpPr>
          <p:nvPr>
            <p:ph type="pic" sz="quarter" idx="13"/>
          </p:nvPr>
        </p:nvSpPr>
        <p:spPr>
          <a:xfrm>
            <a:off x="4502843" y="0"/>
            <a:ext cx="7689157" cy="6399152"/>
          </a:xfrm>
          <a:custGeom>
            <a:avLst/>
            <a:gdLst>
              <a:gd name="connsiteX0" fmla="*/ 0 w 7689157"/>
              <a:gd name="connsiteY0" fmla="*/ 0 h 6399152"/>
              <a:gd name="connsiteX1" fmla="*/ 7689157 w 7689157"/>
              <a:gd name="connsiteY1" fmla="*/ 0 h 6399152"/>
              <a:gd name="connsiteX2" fmla="*/ 7689157 w 7689157"/>
              <a:gd name="connsiteY2" fmla="*/ 6399152 h 6399152"/>
              <a:gd name="connsiteX3" fmla="*/ 578440 w 7689157"/>
              <a:gd name="connsiteY3" fmla="*/ 6399152 h 6399152"/>
              <a:gd name="connsiteX4" fmla="*/ 0 w 7689157"/>
              <a:gd name="connsiteY4" fmla="*/ 582071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157" h="6399152">
                <a:moveTo>
                  <a:pt x="0" y="0"/>
                </a:moveTo>
                <a:lnTo>
                  <a:pt x="7689157" y="0"/>
                </a:lnTo>
                <a:lnTo>
                  <a:pt x="7689157" y="6399152"/>
                </a:lnTo>
                <a:lnTo>
                  <a:pt x="578440" y="6399152"/>
                </a:lnTo>
                <a:cubicBezTo>
                  <a:pt x="258976" y="6399152"/>
                  <a:pt x="0" y="6140176"/>
                  <a:pt x="0" y="5820712"/>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5019F103-9E7C-4D5A-827C-0D2D66EE1CD2}" type="datetime1">
              <a:rPr lang="en-US" smtClean="0"/>
              <a:t>8/2/2025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821463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hoto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5276088"/>
            <a:ext cx="11347704" cy="786384"/>
          </a:xfrm>
        </p:spPr>
        <p:txBody>
          <a:bodyPr anchor="b">
            <a:normAutofit/>
          </a:bodyPr>
          <a:lstStyle>
            <a:lvl1pPr algn="l">
              <a:defRPr sz="44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980176"/>
            <a:ext cx="11347704" cy="530352"/>
          </a:xfrm>
        </p:spPr>
        <p:txBody>
          <a:bodyPr anchor="ctr">
            <a:normAutofit/>
          </a:bodyPr>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Picture Placeholder 8">
            <a:extLst>
              <a:ext uri="{FF2B5EF4-FFF2-40B4-BE49-F238E27FC236}">
                <a16:creationId xmlns:a16="http://schemas.microsoft.com/office/drawing/2014/main" id="{A9E06FED-92D3-C4D6-28D7-600D842F7AC3}"/>
              </a:ext>
            </a:extLst>
          </p:cNvPr>
          <p:cNvSpPr>
            <a:spLocks noGrp="1"/>
          </p:cNvSpPr>
          <p:nvPr>
            <p:ph type="pic" sz="quarter" idx="13"/>
          </p:nvPr>
        </p:nvSpPr>
        <p:spPr>
          <a:xfrm>
            <a:off x="0" y="0"/>
            <a:ext cx="11733150" cy="5135804"/>
          </a:xfrm>
          <a:custGeom>
            <a:avLst/>
            <a:gdLst>
              <a:gd name="connsiteX0" fmla="*/ 0 w 11733150"/>
              <a:gd name="connsiteY0" fmla="*/ 0 h 5135804"/>
              <a:gd name="connsiteX1" fmla="*/ 11733150 w 11733150"/>
              <a:gd name="connsiteY1" fmla="*/ 0 h 5135804"/>
              <a:gd name="connsiteX2" fmla="*/ 11733150 w 11733150"/>
              <a:gd name="connsiteY2" fmla="*/ 4533808 h 5135804"/>
              <a:gd name="connsiteX3" fmla="*/ 11131154 w 11733150"/>
              <a:gd name="connsiteY3" fmla="*/ 5135804 h 5135804"/>
              <a:gd name="connsiteX4" fmla="*/ 0 w 11733150"/>
              <a:gd name="connsiteY4" fmla="*/ 5135804 h 5135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3150" h="5135804">
                <a:moveTo>
                  <a:pt x="0" y="0"/>
                </a:moveTo>
                <a:lnTo>
                  <a:pt x="11733150" y="0"/>
                </a:lnTo>
                <a:lnTo>
                  <a:pt x="11733150" y="4533808"/>
                </a:lnTo>
                <a:cubicBezTo>
                  <a:pt x="11733150" y="4866281"/>
                  <a:pt x="11463627" y="5135804"/>
                  <a:pt x="11131154" y="5135804"/>
                </a:cubicBezTo>
                <a:lnTo>
                  <a:pt x="0" y="5135804"/>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37160" y="6519672"/>
            <a:ext cx="3494314" cy="365125"/>
          </a:xfrm>
        </p:spPr>
        <p:txBody>
          <a:bodyPr/>
          <a:lstStyle>
            <a:lvl1pPr>
              <a:defRPr>
                <a:solidFill>
                  <a:schemeClr val="bg1"/>
                </a:solidFill>
                <a:effectLst/>
              </a:defRPr>
            </a:lvl1pPr>
          </a:lstStyle>
          <a:p>
            <a:fld id="{8C13480A-5F85-4A30-80F2-F92581C6474C}" type="datetime1">
              <a:rPr lang="en-US" smtClean="0"/>
              <a:t>8/2/2025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876521" y="6519672"/>
            <a:ext cx="2805405" cy="365125"/>
          </a:xfrm>
        </p:spPr>
        <p:txBody>
          <a:bodyPr/>
          <a:lstStyle>
            <a:lvl1pPr>
              <a:defRPr>
                <a:solidFill>
                  <a:schemeClr val="bg1"/>
                </a:solidFill>
                <a:effectLst/>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632162" y="6519672"/>
            <a:ext cx="429207" cy="365125"/>
          </a:xfrm>
        </p:spPr>
        <p:txBody>
          <a:bodyPr vert="horz" lIns="91440" tIns="45720" rIns="91440" bIns="45720" rtlCol="0" anchor="ctr"/>
          <a:lstStyle>
            <a:lvl1pPr>
              <a:defRPr lang="en-US" smtClean="0">
                <a:solidFill>
                  <a:schemeClr val="bg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236618478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4590288" cy="3739896"/>
          </a:xfrm>
        </p:spPr>
        <p:txBody>
          <a:bodyPr anchor="t">
            <a:normAutofit/>
          </a:bodyPr>
          <a:lstStyle>
            <a:lvl1pPr algn="l">
              <a:defRPr sz="52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5" name="Picture Placeholder 6">
            <a:extLst>
              <a:ext uri="{FF2B5EF4-FFF2-40B4-BE49-F238E27FC236}">
                <a16:creationId xmlns:a16="http://schemas.microsoft.com/office/drawing/2014/main" id="{3D161DAC-42AF-C3D9-37A1-04B90F30DEED}"/>
              </a:ext>
            </a:extLst>
          </p:cNvPr>
          <p:cNvSpPr>
            <a:spLocks noGrp="1"/>
          </p:cNvSpPr>
          <p:nvPr>
            <p:ph type="pic" sz="quarter" idx="13"/>
          </p:nvPr>
        </p:nvSpPr>
        <p:spPr>
          <a:xfrm>
            <a:off x="5586160" y="0"/>
            <a:ext cx="6605841" cy="6399152"/>
          </a:xfrm>
          <a:custGeom>
            <a:avLst/>
            <a:gdLst>
              <a:gd name="connsiteX0" fmla="*/ 0 w 6605841"/>
              <a:gd name="connsiteY0" fmla="*/ 0 h 6399152"/>
              <a:gd name="connsiteX1" fmla="*/ 6605841 w 6605841"/>
              <a:gd name="connsiteY1" fmla="*/ 0 h 6399152"/>
              <a:gd name="connsiteX2" fmla="*/ 6605841 w 6605841"/>
              <a:gd name="connsiteY2" fmla="*/ 6399152 h 6399152"/>
              <a:gd name="connsiteX3" fmla="*/ 601995 w 6605841"/>
              <a:gd name="connsiteY3" fmla="*/ 6399152 h 6399152"/>
              <a:gd name="connsiteX4" fmla="*/ 0 w 6605841"/>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5841" h="6399152">
                <a:moveTo>
                  <a:pt x="0" y="0"/>
                </a:moveTo>
                <a:lnTo>
                  <a:pt x="6605841" y="0"/>
                </a:lnTo>
                <a:lnTo>
                  <a:pt x="6605841" y="6399152"/>
                </a:lnTo>
                <a:lnTo>
                  <a:pt x="601995" y="6399152"/>
                </a:lnTo>
                <a:cubicBezTo>
                  <a:pt x="269522" y="6399152"/>
                  <a:pt x="0" y="6129629"/>
                  <a:pt x="0" y="5797156"/>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B2BF18D3-87BE-4A2D-AD2C-B21E415FD900}" type="datetime1">
              <a:rPr lang="en-US" smtClean="0"/>
              <a:t>8/2/2025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32477403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hoto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5330952" cy="3739896"/>
          </a:xfrm>
        </p:spPr>
        <p:txBody>
          <a:bodyPr anchor="t">
            <a:normAutofit/>
          </a:bodyPr>
          <a:lstStyle>
            <a:lvl1pPr algn="l">
              <a:defRPr sz="66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517136"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Picture Placeholder 6">
            <a:extLst>
              <a:ext uri="{FF2B5EF4-FFF2-40B4-BE49-F238E27FC236}">
                <a16:creationId xmlns:a16="http://schemas.microsoft.com/office/drawing/2014/main" id="{DEE3B02A-3B83-3083-3F07-26E25C6C135D}"/>
              </a:ext>
            </a:extLst>
          </p:cNvPr>
          <p:cNvSpPr>
            <a:spLocks noGrp="1"/>
          </p:cNvSpPr>
          <p:nvPr>
            <p:ph type="pic" sz="quarter" idx="13"/>
          </p:nvPr>
        </p:nvSpPr>
        <p:spPr>
          <a:xfrm>
            <a:off x="6517248" y="0"/>
            <a:ext cx="5674753" cy="6399152"/>
          </a:xfrm>
          <a:custGeom>
            <a:avLst/>
            <a:gdLst>
              <a:gd name="connsiteX0" fmla="*/ 0 w 5674753"/>
              <a:gd name="connsiteY0" fmla="*/ 0 h 6399152"/>
              <a:gd name="connsiteX1" fmla="*/ 5674753 w 5674753"/>
              <a:gd name="connsiteY1" fmla="*/ 0 h 6399152"/>
              <a:gd name="connsiteX2" fmla="*/ 5674753 w 5674753"/>
              <a:gd name="connsiteY2" fmla="*/ 6399152 h 6399152"/>
              <a:gd name="connsiteX3" fmla="*/ 601996 w 5674753"/>
              <a:gd name="connsiteY3" fmla="*/ 6399152 h 6399152"/>
              <a:gd name="connsiteX4" fmla="*/ 0 w 5674753"/>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4753" h="6399152">
                <a:moveTo>
                  <a:pt x="0" y="0"/>
                </a:moveTo>
                <a:lnTo>
                  <a:pt x="5674753" y="0"/>
                </a:lnTo>
                <a:lnTo>
                  <a:pt x="5674753" y="6399152"/>
                </a:lnTo>
                <a:lnTo>
                  <a:pt x="601996" y="6399152"/>
                </a:lnTo>
                <a:cubicBezTo>
                  <a:pt x="269523" y="6399152"/>
                  <a:pt x="0" y="6129629"/>
                  <a:pt x="0" y="5797156"/>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73F0B94E-0195-4FC9-AEFD-CCBB878ACEDF}" type="datetime1">
              <a:rPr lang="en-US" smtClean="0"/>
              <a:t>8/2/2025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17293286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hoto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269480" y="411480"/>
            <a:ext cx="4361688" cy="3968496"/>
          </a:xfrm>
        </p:spPr>
        <p:txBody>
          <a:bodyPr anchor="t">
            <a:normAutofit/>
          </a:bodyPr>
          <a:lstStyle>
            <a:lvl1pPr algn="l">
              <a:defRPr sz="5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269480"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Picture Placeholder 6">
            <a:extLst>
              <a:ext uri="{FF2B5EF4-FFF2-40B4-BE49-F238E27FC236}">
                <a16:creationId xmlns:a16="http://schemas.microsoft.com/office/drawing/2014/main" id="{1D6AB98B-BD95-F9FC-BB22-1A89B6EE3246}"/>
              </a:ext>
            </a:extLst>
          </p:cNvPr>
          <p:cNvSpPr>
            <a:spLocks noGrp="1"/>
          </p:cNvSpPr>
          <p:nvPr>
            <p:ph type="pic" sz="quarter" idx="13"/>
          </p:nvPr>
        </p:nvSpPr>
        <p:spPr>
          <a:xfrm>
            <a:off x="0" y="0"/>
            <a:ext cx="6604503" cy="6399152"/>
          </a:xfrm>
          <a:custGeom>
            <a:avLst/>
            <a:gdLst>
              <a:gd name="connsiteX0" fmla="*/ 0 w 6604503"/>
              <a:gd name="connsiteY0" fmla="*/ 0 h 6399152"/>
              <a:gd name="connsiteX1" fmla="*/ 6604503 w 6604503"/>
              <a:gd name="connsiteY1" fmla="*/ 0 h 6399152"/>
              <a:gd name="connsiteX2" fmla="*/ 6604503 w 6604503"/>
              <a:gd name="connsiteY2" fmla="*/ 5797156 h 6399152"/>
              <a:gd name="connsiteX3" fmla="*/ 6002507 w 6604503"/>
              <a:gd name="connsiteY3" fmla="*/ 6399152 h 6399152"/>
              <a:gd name="connsiteX4" fmla="*/ 0 w 6604503"/>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4503" h="6399152">
                <a:moveTo>
                  <a:pt x="0" y="0"/>
                </a:moveTo>
                <a:lnTo>
                  <a:pt x="6604503" y="0"/>
                </a:lnTo>
                <a:lnTo>
                  <a:pt x="6604503" y="5797156"/>
                </a:lnTo>
                <a:cubicBezTo>
                  <a:pt x="6604503" y="6129629"/>
                  <a:pt x="6334980" y="6399152"/>
                  <a:pt x="6002507"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9B0F68CC-6BDD-49E7-8971-97164A4B1FA2}" type="datetime1">
              <a:rPr lang="en-US" smtClean="0"/>
              <a:t>8/2/2025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1509114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429768" y="411480"/>
            <a:ext cx="11045952" cy="1828800"/>
          </a:xfrm>
        </p:spPr>
        <p:txBody>
          <a:bodyPr anchor="t">
            <a:normAutofit/>
          </a:bodyPr>
          <a:lstStyle>
            <a:lvl1pPr>
              <a:defRPr sz="8000"/>
            </a:lvl1pPr>
          </a:lstStyle>
          <a:p>
            <a:r>
              <a:rPr lang="en-US"/>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272784" y="2423160"/>
            <a:ext cx="5202936" cy="3858768"/>
          </a:xfrm>
        </p:spPr>
        <p:txBody>
          <a:bodyPr vert="horz" lIns="91440" tIns="45720" rIns="91440" bIns="45720" rtlCol="0">
            <a:normAutofit/>
          </a:bodyPr>
          <a:lstStyle>
            <a:lvl1pPr marL="457200" indent="-457200">
              <a:buFont typeface="+mj-lt"/>
              <a:buAutoNum type="arabicPeriod"/>
              <a:defRPr lang="en-US" dirty="0"/>
            </a:lvl1pPr>
            <a:lvl2pPr marL="571500" indent="-342900">
              <a:buFont typeface="+mj-lt"/>
              <a:buAutoNum type="alphaLcPeriod"/>
              <a:defRPr lang="en-US" dirty="0"/>
            </a:lvl2pPr>
            <a:lvl3pPr marL="800100" indent="-342900">
              <a:buFont typeface="+mj-lt"/>
              <a:buAutoNum type="romanLcPeriod"/>
              <a:defRPr lang="en-US" dirty="0"/>
            </a:lvl3pPr>
            <a:lvl4pPr marL="914400" indent="-228600">
              <a:buFont typeface="+mj-lt"/>
              <a:buAutoNum type="arabicParenR"/>
              <a:defRPr lang="en-US" dirty="0"/>
            </a:lvl4pPr>
            <a:lvl5pPr marL="1143000" indent="-228600">
              <a:buFont typeface="+mj-lt"/>
              <a:buAutoNum type="alphaLcParen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E244D5D5-F2FF-4BCB-BACC-FA9A736697CB}" type="datetime1">
              <a:rPr lang="en-US" smtClean="0"/>
              <a:t>8/2/2025</a:t>
            </a:fld>
            <a:endParaRPr lang="en-US"/>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5296642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431173" y="285210"/>
            <a:ext cx="10653578" cy="965101"/>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431172" y="1384847"/>
            <a:ext cx="10653579" cy="49051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431172" y="6490524"/>
            <a:ext cx="2841959" cy="336141"/>
          </a:xfrm>
          <a:prstGeom prst="rect">
            <a:avLst/>
          </a:prstGeom>
        </p:spPr>
        <p:txBody>
          <a:bodyPr vert="horz" lIns="91440" tIns="45720" rIns="91440" bIns="45720" rtlCol="0" anchor="ctr"/>
          <a:lstStyle>
            <a:lvl1pPr algn="l">
              <a:defRPr sz="800">
                <a:solidFill>
                  <a:schemeClr val="tx1"/>
                </a:solidFill>
              </a:defRPr>
            </a:lvl1pPr>
          </a:lstStyle>
          <a:p>
            <a:fld id="{072E1B28-DB45-4001-B295-7D7933E04419}" type="datetime1">
              <a:rPr lang="en-US" smtClean="0"/>
              <a:t>8/2/2025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93370" y="6490524"/>
            <a:ext cx="2662834" cy="336141"/>
          </a:xfrm>
          <a:prstGeom prst="rect">
            <a:avLst/>
          </a:prstGeom>
        </p:spPr>
        <p:txBody>
          <a:bodyPr vert="horz" lIns="91440" tIns="45720" rIns="91440" bIns="45720" rtlCol="0" anchor="ctr"/>
          <a:lstStyle>
            <a:lvl1pPr algn="r">
              <a:defRPr sz="800">
                <a:solidFill>
                  <a:schemeClr val="tx1"/>
                </a:solidFill>
              </a:defRPr>
            </a:lvl1pPr>
          </a:lstStyle>
          <a:p>
            <a:r>
              <a:rPr lang="en-US"/>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48431" y="6490524"/>
            <a:ext cx="457200" cy="336141"/>
          </a:xfrm>
          <a:prstGeom prst="rect">
            <a:avLst/>
          </a:prstGeom>
        </p:spPr>
        <p:txBody>
          <a:bodyPr vert="horz" lIns="91440" tIns="45720" rIns="91440" bIns="45720" rtlCol="0" anchor="ctr"/>
          <a:lstStyle>
            <a:lvl1pPr algn="r">
              <a:defRPr sz="800">
                <a:solidFill>
                  <a:schemeClr val="tx1"/>
                </a:solidFill>
              </a:defRPr>
            </a:lvl1pPr>
          </a:lstStyle>
          <a:p>
            <a:fld id="{84C450F2-3BB4-4AE4-8A35-A9D7AEA4C850}" type="slidenum">
              <a:rPr lang="en-US" smtClean="0"/>
              <a:pPr/>
              <a:t>‹#›</a:t>
            </a:fld>
            <a:endParaRPr lang="en-US"/>
          </a:p>
        </p:txBody>
      </p:sp>
    </p:spTree>
    <p:extLst>
      <p:ext uri="{BB962C8B-B14F-4D97-AF65-F5344CB8AC3E}">
        <p14:creationId xmlns:p14="http://schemas.microsoft.com/office/powerpoint/2010/main" val="1317099004"/>
      </p:ext>
    </p:extLst>
  </p:cSld>
  <p:clrMap bg1="lt1" tx1="dk1" bg2="lt2" tx2="dk2" accent1="accent1" accent2="accent2" accent3="accent3" accent4="accent4" accent5="accent5" accent6="accent6" hlink="hlink" folHlink="folHlink"/>
  <p:sldLayoutIdLst>
    <p:sldLayoutId id="2147483685" r:id="rId1"/>
    <p:sldLayoutId id="2147483687" r:id="rId2"/>
    <p:sldLayoutId id="2147483740" r:id="rId3"/>
    <p:sldLayoutId id="2147483686"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 id="2147483718" r:id="rId27"/>
    <p:sldLayoutId id="2147483719" r:id="rId28"/>
    <p:sldLayoutId id="2147483720" r:id="rId29"/>
    <p:sldLayoutId id="2147483721" r:id="rId30"/>
    <p:sldLayoutId id="2147483722" r:id="rId31"/>
    <p:sldLayoutId id="2147483723" r:id="rId32"/>
    <p:sldLayoutId id="2147483724" r:id="rId33"/>
    <p:sldLayoutId id="2147483725" r:id="rId34"/>
    <p:sldLayoutId id="2147483726" r:id="rId35"/>
    <p:sldLayoutId id="2147483727" r:id="rId36"/>
    <p:sldLayoutId id="2147483728" r:id="rId37"/>
    <p:sldLayoutId id="2147483729" r:id="rId38"/>
    <p:sldLayoutId id="2147483730" r:id="rId39"/>
    <p:sldLayoutId id="2147483731" r:id="rId40"/>
    <p:sldLayoutId id="2147483732" r:id="rId41"/>
    <p:sldLayoutId id="2147483733" r:id="rId42"/>
    <p:sldLayoutId id="2147483734" r:id="rId43"/>
    <p:sldLayoutId id="2147483735" r:id="rId44"/>
    <p:sldLayoutId id="2147483736" r:id="rId45"/>
    <p:sldLayoutId id="2147483737" r:id="rId46"/>
  </p:sldLayoutIdLst>
  <p:hf hdr="0"/>
  <p:txStyles>
    <p:titleStyle>
      <a:lvl1pPr algn="l" defTabSz="914400" rtl="0" eaLnBrk="1" latinLnBrk="0" hangingPunct="1">
        <a:lnSpc>
          <a:spcPct val="90000"/>
        </a:lnSpc>
        <a:spcBef>
          <a:spcPct val="0"/>
        </a:spcBef>
        <a:buNone/>
        <a:defRPr sz="3200" b="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0">
          <p15:clr>
            <a:srgbClr val="F26B43"/>
          </p15:clr>
        </p15:guide>
        <p15:guide id="4"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0.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1.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2.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4.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5.jpe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hyperlink" Target="https://www.nps.gov/subjects/socialscience/visitor-use-statistics-dashboard.htm" TargetMode="External"/><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3.jpe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6.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HD wallpaper: computer, engineering, science, tech | Wallpaper Flare">
            <a:extLst>
              <a:ext uri="{FF2B5EF4-FFF2-40B4-BE49-F238E27FC236}">
                <a16:creationId xmlns:a16="http://schemas.microsoft.com/office/drawing/2014/main" id="{9A88B8A7-E11C-8E0C-5D87-87ED441CCC3B}"/>
              </a:ext>
            </a:extLst>
          </p:cNvPr>
          <p:cNvPicPr>
            <a:picLocks noChangeAspect="1"/>
          </p:cNvPicPr>
          <p:nvPr/>
        </p:nvPicPr>
        <p:blipFill>
          <a:blip r:embed="rId2">
            <a:alphaModFix amt="50000"/>
          </a:blip>
          <a:srcRect t="5348" b="4652"/>
          <a:stretch>
            <a:fillRect/>
          </a:stretch>
        </p:blipFill>
        <p:spPr>
          <a:xfrm>
            <a:off x="100661" y="1"/>
            <a:ext cx="12191980" cy="6857999"/>
          </a:xfrm>
          <a:prstGeom prst="rect">
            <a:avLst/>
          </a:prstGeom>
        </p:spPr>
      </p:pic>
      <p:sp>
        <p:nvSpPr>
          <p:cNvPr id="2" name="Title 1">
            <a:extLst>
              <a:ext uri="{FF2B5EF4-FFF2-40B4-BE49-F238E27FC236}">
                <a16:creationId xmlns:a16="http://schemas.microsoft.com/office/drawing/2014/main" id="{F16F7DD6-64BE-D8D9-DDFA-5CEAE5DF9763}"/>
              </a:ext>
            </a:extLst>
          </p:cNvPr>
          <p:cNvSpPr>
            <a:spLocks noGrp="1"/>
          </p:cNvSpPr>
          <p:nvPr>
            <p:ph type="title"/>
          </p:nvPr>
        </p:nvSpPr>
        <p:spPr>
          <a:xfrm>
            <a:off x="1524000" y="1251758"/>
            <a:ext cx="9345283" cy="2900518"/>
          </a:xfrm>
        </p:spPr>
        <p:txBody>
          <a:bodyPr vert="horz" lIns="91440" tIns="45720" rIns="91440" bIns="45720" rtlCol="0" anchor="b">
            <a:normAutofit fontScale="90000"/>
          </a:bodyPr>
          <a:lstStyle/>
          <a:p>
            <a:pPr algn="ctr">
              <a:lnSpc>
                <a:spcPct val="90000"/>
              </a:lnSpc>
            </a:pPr>
            <a:br>
              <a:rPr lang="en-US" sz="6000" cap="all">
                <a:solidFill>
                  <a:srgbClr val="FFFFFF"/>
                </a:solidFill>
              </a:rPr>
            </a:br>
            <a:br>
              <a:rPr lang="en-US" sz="6000" cap="all"/>
            </a:br>
            <a:r>
              <a:rPr lang="en-US" sz="6000" cap="all">
                <a:solidFill>
                  <a:srgbClr val="FFFFFF"/>
                </a:solidFill>
              </a:rPr>
              <a:t>Power  point</a:t>
            </a:r>
            <a:br>
              <a:rPr lang="en-US" sz="6000" cap="all"/>
            </a:br>
            <a:r>
              <a:rPr lang="en-US" sz="6000" cap="all">
                <a:solidFill>
                  <a:srgbClr val="FFFFFF"/>
                </a:solidFill>
              </a:rPr>
              <a:t>PRESENTATION</a:t>
            </a:r>
            <a:endParaRPr lang="en-US" sz="6000">
              <a:solidFill>
                <a:srgbClr val="FFFFFF"/>
              </a:solidFill>
            </a:endParaRPr>
          </a:p>
          <a:p>
            <a:pPr algn="ctr">
              <a:lnSpc>
                <a:spcPct val="90000"/>
              </a:lnSpc>
            </a:pPr>
            <a:endParaRPr lang="en-US" sz="6000">
              <a:solidFill>
                <a:srgbClr val="FFFFFF"/>
              </a:solidFill>
            </a:endParaRPr>
          </a:p>
        </p:txBody>
      </p:sp>
      <p:sp>
        <p:nvSpPr>
          <p:cNvPr id="6" name="Content Placeholder 5">
            <a:extLst>
              <a:ext uri="{FF2B5EF4-FFF2-40B4-BE49-F238E27FC236}">
                <a16:creationId xmlns:a16="http://schemas.microsoft.com/office/drawing/2014/main" id="{EA1DBD3F-6CAA-36AD-07A2-C57E0573F66D}"/>
              </a:ext>
            </a:extLst>
          </p:cNvPr>
          <p:cNvSpPr>
            <a:spLocks noGrp="1"/>
          </p:cNvSpPr>
          <p:nvPr>
            <p:ph sz="quarter" idx="13"/>
          </p:nvPr>
        </p:nvSpPr>
        <p:spPr>
          <a:xfrm>
            <a:off x="733246" y="5079554"/>
            <a:ext cx="6110377" cy="853980"/>
          </a:xfrm>
        </p:spPr>
        <p:txBody>
          <a:bodyPr vert="horz" lIns="91440" tIns="45720" rIns="91440" bIns="45720" rtlCol="0" anchor="t">
            <a:normAutofit/>
          </a:bodyPr>
          <a:lstStyle/>
          <a:p>
            <a:pPr algn="ctr">
              <a:lnSpc>
                <a:spcPct val="90000"/>
              </a:lnSpc>
            </a:pPr>
            <a:r>
              <a:rPr lang="en-US" sz="2400">
                <a:solidFill>
                  <a:srgbClr val="FFFFFF"/>
                </a:solidFill>
              </a:rPr>
              <a:t>P</a:t>
            </a:r>
            <a:r>
              <a:rPr lang="en-US" sz="2400" cap="none">
                <a:solidFill>
                  <a:srgbClr val="FFFFFF"/>
                </a:solidFill>
              </a:rPr>
              <a:t>resented by</a:t>
            </a:r>
            <a:r>
              <a:rPr lang="en-US" sz="2400">
                <a:solidFill>
                  <a:srgbClr val="FFFFFF"/>
                </a:solidFill>
              </a:rPr>
              <a:t> </a:t>
            </a:r>
            <a:r>
              <a:rPr lang="en-US" sz="2400" err="1">
                <a:solidFill>
                  <a:srgbClr val="FFFFFF"/>
                </a:solidFill>
              </a:rPr>
              <a:t>bizima</a:t>
            </a:r>
            <a:r>
              <a:rPr lang="en-US" sz="2400">
                <a:solidFill>
                  <a:srgbClr val="FFFFFF"/>
                </a:solidFill>
              </a:rPr>
              <a:t> P</a:t>
            </a:r>
            <a:r>
              <a:rPr lang="en-US" sz="2400" cap="none">
                <a:solidFill>
                  <a:srgbClr val="FFFFFF"/>
                </a:solidFill>
              </a:rPr>
              <a:t>eace</a:t>
            </a:r>
            <a:endParaRPr lang="en-US"/>
          </a:p>
        </p:txBody>
      </p:sp>
      <p:sp>
        <p:nvSpPr>
          <p:cNvPr id="3" name="Date Placeholder 2">
            <a:extLst>
              <a:ext uri="{FF2B5EF4-FFF2-40B4-BE49-F238E27FC236}">
                <a16:creationId xmlns:a16="http://schemas.microsoft.com/office/drawing/2014/main" id="{FE691631-439A-962B-2AD1-FA17BF2ECC8B}"/>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fld id="{6A453612-8941-41EA-ABBA-F717A06C8346}" type="datetime1">
              <a:rPr lang="en-US" sz="1200">
                <a:solidFill>
                  <a:srgbClr val="FFFFFF"/>
                </a:solidFill>
                <a:latin typeface="Calibri" panose="020F0502020204030204"/>
              </a:rPr>
              <a:pPr>
                <a:spcAft>
                  <a:spcPts val="600"/>
                </a:spcAft>
                <a:defRPr/>
              </a:pPr>
              <a:t>8/2/2025</a:t>
            </a:fld>
            <a:endParaRPr lang="en-US" sz="1200">
              <a:solidFill>
                <a:srgbClr val="FFFFFF"/>
              </a:solidFill>
              <a:latin typeface="Calibri" panose="020F0502020204030204"/>
            </a:endParaRPr>
          </a:p>
        </p:txBody>
      </p:sp>
      <p:sp>
        <p:nvSpPr>
          <p:cNvPr id="5" name="Slide Number Placeholder 4">
            <a:extLst>
              <a:ext uri="{FF2B5EF4-FFF2-40B4-BE49-F238E27FC236}">
                <a16:creationId xmlns:a16="http://schemas.microsoft.com/office/drawing/2014/main" id="{F0E51AAF-8A29-2A62-F50F-88DFE95C193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CC057153-B650-4DEB-B370-79DDCFDCE934}" type="slidenum">
              <a:rPr lang="en-US" sz="1200">
                <a:solidFill>
                  <a:srgbClr val="FFFFFF"/>
                </a:solidFill>
                <a:latin typeface="Calibri" panose="020F0502020204030204"/>
              </a:rPr>
              <a:pPr>
                <a:spcAft>
                  <a:spcPts val="600"/>
                </a:spcAft>
                <a:defRPr/>
              </a:pPr>
              <a:t>1</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545186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D2DAB-8011-4C31-1E50-66E4A8E6B6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01A5AA-5C82-A2A7-D6C2-5AA023BA6457}"/>
              </a:ext>
            </a:extLst>
          </p:cNvPr>
          <p:cNvSpPr>
            <a:spLocks noGrp="1"/>
          </p:cNvSpPr>
          <p:nvPr>
            <p:ph type="title"/>
          </p:nvPr>
        </p:nvSpPr>
        <p:spPr>
          <a:xfrm>
            <a:off x="350489" y="496724"/>
            <a:ext cx="10832220" cy="1361132"/>
          </a:xfrm>
        </p:spPr>
        <p:txBody>
          <a:bodyPr>
            <a:normAutofit/>
          </a:bodyPr>
          <a:lstStyle/>
          <a:p>
            <a:r>
              <a:rPr lang="en-US" sz="2800" b="1">
                <a:solidFill>
                  <a:srgbClr val="000000"/>
                </a:solidFill>
                <a:latin typeface="Avenir Next LT Pro"/>
                <a:ea typeface="+mj-lt"/>
                <a:cs typeface="+mj-lt"/>
              </a:rPr>
              <a:t>Model Training &amp;Evaluation</a:t>
            </a:r>
            <a:endParaRPr lang="en-US" sz="2800">
              <a:solidFill>
                <a:srgbClr val="131313"/>
              </a:solidFill>
              <a:latin typeface="Avenir Next LT Pro"/>
              <a:ea typeface="+mj-lt"/>
              <a:cs typeface="+mj-lt"/>
            </a:endParaRPr>
          </a:p>
          <a:p>
            <a:endParaRPr lang="en-US">
              <a:solidFill>
                <a:srgbClr val="131313"/>
              </a:solidFill>
              <a:latin typeface="Neue Haas Grotesk Text Pro"/>
              <a:ea typeface="+mj-lt"/>
              <a:cs typeface="+mj-lt"/>
            </a:endParaRPr>
          </a:p>
          <a:p>
            <a:endParaRPr lang="en-US">
              <a:solidFill>
                <a:srgbClr val="131313"/>
              </a:solidFill>
              <a:latin typeface="Neue Haas Grotesk Text Pro"/>
            </a:endParaRPr>
          </a:p>
        </p:txBody>
      </p:sp>
      <p:pic>
        <p:nvPicPr>
          <p:cNvPr id="6" name="Picture Placeholder 5" descr="A computer screen shot of code&#10;&#10;AI-generated content may be incorrect.">
            <a:extLst>
              <a:ext uri="{FF2B5EF4-FFF2-40B4-BE49-F238E27FC236}">
                <a16:creationId xmlns:a16="http://schemas.microsoft.com/office/drawing/2014/main" id="{016DD1EE-1E83-4015-B975-C518DF34D93C}"/>
              </a:ext>
            </a:extLst>
          </p:cNvPr>
          <p:cNvPicPr>
            <a:picLocks noGrp="1" noChangeAspect="1"/>
          </p:cNvPicPr>
          <p:nvPr>
            <p:ph type="pic" sz="quarter" idx="15"/>
          </p:nvPr>
        </p:nvPicPr>
        <p:blipFill>
          <a:blip r:embed="rId2"/>
          <a:srcRect/>
          <a:stretch/>
        </p:blipFill>
        <p:spPr>
          <a:xfrm>
            <a:off x="215462" y="1718766"/>
            <a:ext cx="7235943" cy="4781034"/>
          </a:xfrm>
        </p:spPr>
      </p:pic>
      <p:sp>
        <p:nvSpPr>
          <p:cNvPr id="3" name="Content Placeholder 2">
            <a:extLst>
              <a:ext uri="{FF2B5EF4-FFF2-40B4-BE49-F238E27FC236}">
                <a16:creationId xmlns:a16="http://schemas.microsoft.com/office/drawing/2014/main" id="{E4873101-3CFE-D063-0F38-524BA3D1507F}"/>
              </a:ext>
            </a:extLst>
          </p:cNvPr>
          <p:cNvSpPr>
            <a:spLocks noGrp="1"/>
          </p:cNvSpPr>
          <p:nvPr>
            <p:ph sz="quarter" idx="14"/>
          </p:nvPr>
        </p:nvSpPr>
        <p:spPr>
          <a:xfrm>
            <a:off x="7740975" y="1963214"/>
            <a:ext cx="4371185" cy="4164717"/>
          </a:xfrm>
        </p:spPr>
        <p:txBody>
          <a:bodyPr vert="horz" lIns="91440" tIns="45720" rIns="91440" bIns="45720" rtlCol="0" anchor="t">
            <a:noAutofit/>
          </a:bodyPr>
          <a:lstStyle/>
          <a:p>
            <a:pPr marL="285750" indent="-285750">
              <a:lnSpc>
                <a:spcPct val="130000"/>
              </a:lnSpc>
              <a:buFont typeface="Arial,Sans-Serif"/>
              <a:buChar char="•"/>
            </a:pPr>
            <a:r>
              <a:rPr lang="en-US" sz="1600">
                <a:solidFill>
                  <a:srgbClr val="000000"/>
                </a:solidFill>
                <a:latin typeface="Avenir Next LT Pro"/>
              </a:rPr>
              <a:t>Models Used:</a:t>
            </a:r>
            <a:endParaRPr lang="en-US" sz="1600">
              <a:solidFill>
                <a:srgbClr val="131313"/>
              </a:solidFill>
              <a:latin typeface="Avenir Next LT Pro"/>
            </a:endParaRPr>
          </a:p>
          <a:p>
            <a:pPr marL="742950" lvl="1" indent="-285750">
              <a:lnSpc>
                <a:spcPct val="130000"/>
              </a:lnSpc>
              <a:buFont typeface="Arial,Sans-Serif"/>
              <a:buChar char="•"/>
            </a:pPr>
            <a:r>
              <a:rPr lang="en-US" sz="1600">
                <a:solidFill>
                  <a:srgbClr val="000000"/>
                </a:solidFill>
                <a:latin typeface="Avenir Next LT Pro"/>
              </a:rPr>
              <a:t>Linear Regression</a:t>
            </a:r>
            <a:endParaRPr lang="en-US" sz="1600">
              <a:solidFill>
                <a:srgbClr val="131313"/>
              </a:solidFill>
              <a:latin typeface="Avenir Next LT Pro"/>
            </a:endParaRPr>
          </a:p>
          <a:p>
            <a:pPr marL="742950" lvl="1" indent="-285750">
              <a:lnSpc>
                <a:spcPct val="130000"/>
              </a:lnSpc>
              <a:buFont typeface="Arial,Sans-Serif"/>
              <a:buChar char="•"/>
            </a:pPr>
            <a:r>
              <a:rPr lang="en-US" sz="1600">
                <a:solidFill>
                  <a:srgbClr val="000000"/>
                </a:solidFill>
                <a:latin typeface="Avenir Next LT Pro"/>
              </a:rPr>
              <a:t>Random Forest Regressor </a:t>
            </a:r>
            <a:r>
              <a:rPr lang="en-US" sz="1600" i="1">
                <a:solidFill>
                  <a:srgbClr val="000000"/>
                </a:solidFill>
                <a:latin typeface="Avenir Next LT Pro"/>
              </a:rPr>
              <a:t>(Best)</a:t>
            </a:r>
            <a:endParaRPr lang="en-US" sz="1600">
              <a:solidFill>
                <a:srgbClr val="131313"/>
              </a:solidFill>
              <a:latin typeface="Avenir Next LT Pro"/>
            </a:endParaRPr>
          </a:p>
          <a:p>
            <a:pPr marL="742950" lvl="1" indent="-285750">
              <a:lnSpc>
                <a:spcPct val="130000"/>
              </a:lnSpc>
              <a:buFont typeface="Arial,Sans-Serif"/>
              <a:buChar char="•"/>
            </a:pPr>
            <a:r>
              <a:rPr lang="en-US" sz="1600">
                <a:solidFill>
                  <a:srgbClr val="000000"/>
                </a:solidFill>
                <a:latin typeface="Avenir Next LT Pro"/>
              </a:rPr>
              <a:t>Gradient Boosting Regressor</a:t>
            </a:r>
            <a:endParaRPr lang="en-US" sz="1600">
              <a:solidFill>
                <a:srgbClr val="131313"/>
              </a:solidFill>
              <a:latin typeface="Avenir Next LT Pro"/>
            </a:endParaRPr>
          </a:p>
          <a:p>
            <a:pPr marL="285750" indent="-285750">
              <a:lnSpc>
                <a:spcPct val="130000"/>
              </a:lnSpc>
              <a:buFont typeface="Arial,Sans-Serif"/>
              <a:buChar char="•"/>
            </a:pPr>
            <a:r>
              <a:rPr lang="en-US" sz="1600">
                <a:solidFill>
                  <a:srgbClr val="000000"/>
                </a:solidFill>
                <a:latin typeface="Avenir Next LT Pro"/>
              </a:rPr>
              <a:t>Split: 80% Train / 20% Test</a:t>
            </a:r>
            <a:endParaRPr lang="en-US" sz="1600">
              <a:solidFill>
                <a:srgbClr val="131313"/>
              </a:solidFill>
              <a:latin typeface="Avenir Next LT Pro"/>
            </a:endParaRPr>
          </a:p>
          <a:p>
            <a:pPr marL="285750" indent="-285750">
              <a:lnSpc>
                <a:spcPct val="130000"/>
              </a:lnSpc>
              <a:buFont typeface="Arial,Sans-Serif"/>
              <a:buChar char="•"/>
            </a:pPr>
            <a:r>
              <a:rPr lang="en-US" sz="1600">
                <a:solidFill>
                  <a:srgbClr val="000000"/>
                </a:solidFill>
                <a:latin typeface="Avenir Next LT Pro"/>
              </a:rPr>
              <a:t>Metrics: RMSE, MAE, R²</a:t>
            </a:r>
            <a:endParaRPr lang="en-US" sz="1600">
              <a:solidFill>
                <a:srgbClr val="131313"/>
              </a:solidFill>
              <a:latin typeface="Avenir Next LT Pro"/>
            </a:endParaRPr>
          </a:p>
          <a:p>
            <a:pPr marL="285750" indent="-285750">
              <a:lnSpc>
                <a:spcPct val="130000"/>
              </a:lnSpc>
              <a:buFont typeface="Arial,Sans-Serif"/>
              <a:buChar char="•"/>
            </a:pPr>
            <a:r>
              <a:rPr lang="en-US" sz="1600">
                <a:solidFill>
                  <a:srgbClr val="000000"/>
                </a:solidFill>
                <a:latin typeface="Avenir Next LT Pro"/>
              </a:rPr>
              <a:t>Best Model: Random Forest</a:t>
            </a:r>
            <a:endParaRPr lang="en-US" sz="1600">
              <a:solidFill>
                <a:srgbClr val="131313"/>
              </a:solidFill>
              <a:latin typeface="Avenir Next LT Pro"/>
            </a:endParaRPr>
          </a:p>
          <a:p>
            <a:pPr marL="742950" lvl="1" indent="-285750">
              <a:lnSpc>
                <a:spcPct val="130000"/>
              </a:lnSpc>
              <a:buFont typeface="Arial,Sans-Serif"/>
              <a:buChar char="•"/>
            </a:pPr>
            <a:r>
              <a:rPr lang="en-US" sz="1600">
                <a:solidFill>
                  <a:srgbClr val="000000"/>
                </a:solidFill>
                <a:latin typeface="Avenir Next LT Pro"/>
              </a:rPr>
              <a:t>RMSE: 24,882.04</a:t>
            </a:r>
            <a:endParaRPr lang="en-US" sz="1600">
              <a:solidFill>
                <a:srgbClr val="131313"/>
              </a:solidFill>
              <a:latin typeface="Avenir Next LT Pro"/>
            </a:endParaRPr>
          </a:p>
          <a:p>
            <a:pPr marL="742950" lvl="1" indent="-285750">
              <a:lnSpc>
                <a:spcPct val="130000"/>
              </a:lnSpc>
              <a:buFont typeface="Arial,Sans-Serif"/>
              <a:buChar char="•"/>
            </a:pPr>
            <a:r>
              <a:rPr lang="en-US" sz="1600">
                <a:solidFill>
                  <a:srgbClr val="000000"/>
                </a:solidFill>
                <a:latin typeface="Avenir Next LT Pro"/>
              </a:rPr>
              <a:t>R²: 0.98</a:t>
            </a:r>
            <a:endParaRPr lang="en-US" sz="1600">
              <a:solidFill>
                <a:srgbClr val="131313"/>
              </a:solidFill>
              <a:latin typeface="Avenir Next LT Pro"/>
            </a:endParaRPr>
          </a:p>
          <a:p>
            <a:pPr marL="285750" indent="-285750">
              <a:lnSpc>
                <a:spcPct val="130000"/>
              </a:lnSpc>
              <a:buFont typeface="Arial,Sans-Serif"/>
              <a:buChar char="•"/>
            </a:pPr>
            <a:endParaRPr lang="en-US" sz="1600">
              <a:solidFill>
                <a:srgbClr val="131313"/>
              </a:solidFill>
              <a:latin typeface="Avenir Next LT Pro"/>
            </a:endParaRPr>
          </a:p>
          <a:p>
            <a:pPr marL="285750" indent="-285750">
              <a:buFont typeface="Arial"/>
              <a:buChar char="•"/>
            </a:pPr>
            <a:endParaRPr lang="en-US" sz="1600">
              <a:solidFill>
                <a:srgbClr val="131313"/>
              </a:solidFill>
              <a:latin typeface="Avenir Next LT Pro"/>
            </a:endParaRPr>
          </a:p>
          <a:p>
            <a:pPr marL="285750" indent="-285750">
              <a:lnSpc>
                <a:spcPct val="130000"/>
              </a:lnSpc>
              <a:buFont typeface="Arial,Sans-Serif"/>
              <a:buChar char="•"/>
            </a:pPr>
            <a:endParaRPr lang="en-US" sz="1600" b="1">
              <a:solidFill>
                <a:srgbClr val="000000"/>
              </a:solidFill>
              <a:latin typeface="Avenir Next LT Pro"/>
            </a:endParaRPr>
          </a:p>
        </p:txBody>
      </p:sp>
      <p:sp>
        <p:nvSpPr>
          <p:cNvPr id="4" name="Date Placeholder 3">
            <a:extLst>
              <a:ext uri="{FF2B5EF4-FFF2-40B4-BE49-F238E27FC236}">
                <a16:creationId xmlns:a16="http://schemas.microsoft.com/office/drawing/2014/main" id="{49AA9DD4-E1F8-BA41-46D4-9F101D36EC50}"/>
              </a:ext>
            </a:extLst>
          </p:cNvPr>
          <p:cNvSpPr>
            <a:spLocks noGrp="1"/>
          </p:cNvSpPr>
          <p:nvPr>
            <p:ph type="dt" sz="half" idx="10"/>
          </p:nvPr>
        </p:nvSpPr>
        <p:spPr/>
        <p:txBody>
          <a:bodyPr/>
          <a:lstStyle/>
          <a:p>
            <a:fld id="{AABDD37E-812B-468F-B489-3911FC6F6723}" type="datetime1">
              <a:rPr lang="en-US" smtClean="0"/>
              <a:t>8/2/2025</a:t>
            </a:fld>
            <a:endParaRPr lang="en-US"/>
          </a:p>
        </p:txBody>
      </p:sp>
      <p:sp>
        <p:nvSpPr>
          <p:cNvPr id="5" name="Footer Placeholder 4">
            <a:extLst>
              <a:ext uri="{FF2B5EF4-FFF2-40B4-BE49-F238E27FC236}">
                <a16:creationId xmlns:a16="http://schemas.microsoft.com/office/drawing/2014/main" id="{5CC19AD0-54AC-09E2-CA83-D188E7F5473B}"/>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45F6C2A-CC7E-5A7E-3EA3-F19BF46BC785}"/>
              </a:ext>
            </a:extLst>
          </p:cNvPr>
          <p:cNvSpPr>
            <a:spLocks noGrp="1"/>
          </p:cNvSpPr>
          <p:nvPr>
            <p:ph type="sldNum" sz="quarter" idx="12"/>
          </p:nvPr>
        </p:nvSpPr>
        <p:spPr/>
        <p:txBody>
          <a:bodyPr/>
          <a:lstStyle/>
          <a:p>
            <a:fld id="{CC057153-B650-4DEB-B370-79DDCFDCE934}" type="slidenum">
              <a:rPr lang="en-US" smtClean="0"/>
              <a:t>10</a:t>
            </a:fld>
            <a:endParaRPr lang="en-US"/>
          </a:p>
        </p:txBody>
      </p:sp>
    </p:spTree>
    <p:extLst>
      <p:ext uri="{BB962C8B-B14F-4D97-AF65-F5344CB8AC3E}">
        <p14:creationId xmlns:p14="http://schemas.microsoft.com/office/powerpoint/2010/main" val="3475449880"/>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6F615B2-2565-334A-53AF-218BBAFBF9C1}"/>
            </a:ext>
          </a:extLst>
        </p:cNvPr>
        <p:cNvGrpSpPr/>
        <p:nvPr/>
      </p:nvGrpSpPr>
      <p:grpSpPr>
        <a:xfrm>
          <a:off x="0" y="0"/>
          <a:ext cx="0" cy="0"/>
          <a:chOff x="0" y="0"/>
          <a:chExt cx="0" cy="0"/>
        </a:xfrm>
      </p:grpSpPr>
      <p:sp useBgFill="1">
        <p:nvSpPr>
          <p:cNvPr id="32"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A screenshot of a computer program&#10;&#10;AI-generated content may be incorrect.">
            <a:extLst>
              <a:ext uri="{FF2B5EF4-FFF2-40B4-BE49-F238E27FC236}">
                <a16:creationId xmlns:a16="http://schemas.microsoft.com/office/drawing/2014/main" id="{2446EDC3-7F26-E323-870F-614E7A0283F8}"/>
              </a:ext>
            </a:extLst>
          </p:cNvPr>
          <p:cNvPicPr>
            <a:picLocks noGrp="1" noChangeAspect="1"/>
          </p:cNvPicPr>
          <p:nvPr>
            <p:ph type="pic" sz="quarter" idx="15"/>
          </p:nvPr>
        </p:nvPicPr>
        <p:blipFill>
          <a:blip r:embed="rId2"/>
          <a:srcRect r="50724"/>
          <a:stretch>
            <a:fillRect/>
          </a:stretch>
        </p:blipFill>
        <p:spPr>
          <a:xfrm>
            <a:off x="6103027" y="10"/>
            <a:ext cx="6088971" cy="6857990"/>
          </a:xfrm>
          <a:prstGeom prst="rect">
            <a:avLst/>
          </a:prstGeom>
        </p:spPr>
      </p:pic>
      <p:sp useBgFill="1">
        <p:nvSpPr>
          <p:cNvPr id="34" name="Rectangle 33">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6" name="Rectangle 35">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3CC8F1-32F2-CAC0-F3CB-0CFB635CA485}"/>
              </a:ext>
            </a:extLst>
          </p:cNvPr>
          <p:cNvSpPr>
            <a:spLocks noGrp="1"/>
          </p:cNvSpPr>
          <p:nvPr>
            <p:ph type="title"/>
          </p:nvPr>
        </p:nvSpPr>
        <p:spPr>
          <a:xfrm>
            <a:off x="761801" y="328512"/>
            <a:ext cx="4778387" cy="1628970"/>
          </a:xfrm>
        </p:spPr>
        <p:txBody>
          <a:bodyPr vert="horz" lIns="91440" tIns="45720" rIns="91440" bIns="45720" rtlCol="0" anchor="ctr">
            <a:normAutofit/>
          </a:bodyPr>
          <a:lstStyle/>
          <a:p>
            <a:r>
              <a:rPr lang="en-US" sz="4000" b="1"/>
              <a:t>Best Model Insights</a:t>
            </a:r>
            <a:endParaRPr lang="en-US" sz="4000"/>
          </a:p>
          <a:p>
            <a:endParaRPr lang="en-US" sz="4000"/>
          </a:p>
        </p:txBody>
      </p:sp>
      <p:sp>
        <p:nvSpPr>
          <p:cNvPr id="3" name="Content Placeholder 2">
            <a:extLst>
              <a:ext uri="{FF2B5EF4-FFF2-40B4-BE49-F238E27FC236}">
                <a16:creationId xmlns:a16="http://schemas.microsoft.com/office/drawing/2014/main" id="{2CFBD2CE-7D06-DB87-75A9-3614DDFABA0A}"/>
              </a:ext>
            </a:extLst>
          </p:cNvPr>
          <p:cNvSpPr>
            <a:spLocks noGrp="1"/>
          </p:cNvSpPr>
          <p:nvPr>
            <p:ph sz="quarter" idx="14"/>
          </p:nvPr>
        </p:nvSpPr>
        <p:spPr>
          <a:xfrm>
            <a:off x="761801" y="2884929"/>
            <a:ext cx="4659756" cy="3374137"/>
          </a:xfrm>
        </p:spPr>
        <p:txBody>
          <a:bodyPr vert="horz" lIns="91440" tIns="45720" rIns="91440" bIns="45720" rtlCol="0" anchor="ctr">
            <a:normAutofit/>
          </a:bodyPr>
          <a:lstStyle/>
          <a:p>
            <a:pPr>
              <a:lnSpc>
                <a:spcPct val="90000"/>
              </a:lnSpc>
            </a:pPr>
            <a:r>
              <a:rPr lang="en-US" sz="1700"/>
              <a:t>Based on the evaluation metrics, the Random Forest Regressor was selected as the best-performing model. To validate the model’s effectiveness, the top-performing algorithm—Random Forest Regressor—was applied to a new, hypothetical scenario to simulate a real-world forecast. Specifically, a projected visit to Yellowstone National Park in July 2025 was used as a test case to predict the expected number of recreation visits, as demonstrated below</a:t>
            </a:r>
          </a:p>
          <a:p>
            <a:pPr marL="0">
              <a:lnSpc>
                <a:spcPct val="90000"/>
              </a:lnSpc>
            </a:pPr>
            <a:endParaRPr lang="en-US" sz="1700" b="1"/>
          </a:p>
        </p:txBody>
      </p:sp>
      <p:sp>
        <p:nvSpPr>
          <p:cNvPr id="4" name="Date Placeholder 3">
            <a:extLst>
              <a:ext uri="{FF2B5EF4-FFF2-40B4-BE49-F238E27FC236}">
                <a16:creationId xmlns:a16="http://schemas.microsoft.com/office/drawing/2014/main" id="{FFC11197-1274-BC5D-E6CE-DE394A34F952}"/>
              </a:ext>
            </a:extLst>
          </p:cNvPr>
          <p:cNvSpPr>
            <a:spLocks noGrp="1"/>
          </p:cNvSpPr>
          <p:nvPr>
            <p:ph type="dt" sz="half" idx="10"/>
          </p:nvPr>
        </p:nvSpPr>
        <p:spPr>
          <a:xfrm>
            <a:off x="761802" y="6356350"/>
            <a:ext cx="2819598" cy="365125"/>
          </a:xfrm>
        </p:spPr>
        <p:txBody>
          <a:bodyPr vert="horz" lIns="91440" tIns="45720" rIns="91440" bIns="45720" rtlCol="0" anchor="ctr">
            <a:normAutofit/>
          </a:bodyPr>
          <a:lstStyle/>
          <a:p>
            <a:pPr>
              <a:spcAft>
                <a:spcPts val="600"/>
              </a:spcAft>
              <a:defRPr/>
            </a:pPr>
            <a:fld id="{D5376D00-6106-43BB-8923-18C7A7C520E4}" type="datetime1">
              <a:rPr lang="en-US" sz="1200">
                <a:latin typeface="Calibri" panose="020F0502020204030204"/>
              </a:rPr>
              <a:pPr>
                <a:spcAft>
                  <a:spcPts val="600"/>
                </a:spcAft>
                <a:defRPr/>
              </a:pPr>
              <a:t>8/2/2025</a:t>
            </a:fld>
            <a:endParaRPr lang="en-US" sz="1200">
              <a:latin typeface="Calibri" panose="020F0502020204030204"/>
            </a:endParaRPr>
          </a:p>
        </p:txBody>
      </p:sp>
      <p:sp>
        <p:nvSpPr>
          <p:cNvPr id="5" name="Footer Placeholder 4">
            <a:extLst>
              <a:ext uri="{FF2B5EF4-FFF2-40B4-BE49-F238E27FC236}">
                <a16:creationId xmlns:a16="http://schemas.microsoft.com/office/drawing/2014/main" id="{9AEDA92D-5ADF-D73C-7C67-FC28DE21CBBB}"/>
              </a:ext>
            </a:extLst>
          </p:cNvPr>
          <p:cNvSpPr>
            <a:spLocks noGrp="1"/>
          </p:cNvSpPr>
          <p:nvPr>
            <p:ph type="ftr" sz="quarter" idx="11"/>
          </p:nvPr>
        </p:nvSpPr>
        <p:spPr>
          <a:xfrm>
            <a:off x="6523149" y="6356350"/>
            <a:ext cx="4256467" cy="365125"/>
          </a:xfrm>
        </p:spPr>
        <p:txBody>
          <a:bodyPr vert="horz" lIns="91440" tIns="45720" rIns="91440" bIns="45720" rtlCol="0" anchor="ctr">
            <a:normAutofit/>
          </a:bodyPr>
          <a:lstStyle/>
          <a:p>
            <a:pPr algn="l">
              <a:spcAft>
                <a:spcPts val="600"/>
              </a:spcAft>
              <a:defRPr/>
            </a:pPr>
            <a:r>
              <a:rPr lang="en-US" sz="1200" kern="1200">
                <a:solidFill>
                  <a:srgbClr val="FFFFFF"/>
                </a:solidFill>
                <a:latin typeface="Calibri" panose="020F0502020204030204"/>
                <a:ea typeface="+mn-ea"/>
                <a:cs typeface="+mn-cs"/>
              </a:rPr>
              <a:t>Sample Footer Text</a:t>
            </a:r>
          </a:p>
        </p:txBody>
      </p:sp>
      <p:sp>
        <p:nvSpPr>
          <p:cNvPr id="7" name="Slide Number Placeholder 6">
            <a:extLst>
              <a:ext uri="{FF2B5EF4-FFF2-40B4-BE49-F238E27FC236}">
                <a16:creationId xmlns:a16="http://schemas.microsoft.com/office/drawing/2014/main" id="{AE5D060B-DEA3-CD77-72EE-6F5FDA59E7BC}"/>
              </a:ext>
            </a:extLst>
          </p:cNvPr>
          <p:cNvSpPr>
            <a:spLocks noGrp="1"/>
          </p:cNvSpPr>
          <p:nvPr>
            <p:ph type="sldNum" sz="quarter" idx="12"/>
          </p:nvPr>
        </p:nvSpPr>
        <p:spPr>
          <a:xfrm>
            <a:off x="10515600" y="6356350"/>
            <a:ext cx="1462825" cy="365125"/>
          </a:xfrm>
        </p:spPr>
        <p:txBody>
          <a:bodyPr vert="horz" lIns="91440" tIns="45720" rIns="91440" bIns="45720" rtlCol="0" anchor="ctr">
            <a:normAutofit/>
          </a:bodyPr>
          <a:lstStyle/>
          <a:p>
            <a:pPr>
              <a:spcAft>
                <a:spcPts val="600"/>
              </a:spcAft>
              <a:defRPr/>
            </a:pPr>
            <a:fld id="{CC057153-B650-4DEB-B370-79DDCFDCE934}" type="slidenum">
              <a:rPr lang="en-US" sz="1200">
                <a:solidFill>
                  <a:srgbClr val="FFFFFF"/>
                </a:solidFill>
                <a:latin typeface="Calibri" panose="020F0502020204030204"/>
              </a:rPr>
              <a:pPr>
                <a:spcAft>
                  <a:spcPts val="600"/>
                </a:spcAft>
                <a:defRPr/>
              </a:pPr>
              <a:t>11</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41734723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640x1136px | free download | HD wallpaper: Black Background Wood I ...">
            <a:extLst>
              <a:ext uri="{FF2B5EF4-FFF2-40B4-BE49-F238E27FC236}">
                <a16:creationId xmlns:a16="http://schemas.microsoft.com/office/drawing/2014/main" id="{97FDEADD-FF04-EBE7-885F-DA72EA403510}"/>
              </a:ext>
            </a:extLst>
          </p:cNvPr>
          <p:cNvPicPr>
            <a:picLocks noChangeAspect="1"/>
          </p:cNvPicPr>
          <p:nvPr/>
        </p:nvPicPr>
        <p:blipFill>
          <a:blip r:embed="rId2">
            <a:alphaModFix amt="50000"/>
          </a:blip>
          <a:srcRect t="5056" r="-1" b="3457"/>
          <a:stretch>
            <a:fillRect/>
          </a:stretch>
        </p:blipFill>
        <p:spPr>
          <a:xfrm>
            <a:off x="20" y="10"/>
            <a:ext cx="12188930" cy="6857990"/>
          </a:xfrm>
          <a:prstGeom prst="rect">
            <a:avLst/>
          </a:prstGeom>
        </p:spPr>
      </p:pic>
      <p:sp>
        <p:nvSpPr>
          <p:cNvPr id="2" name="Title 1">
            <a:extLst>
              <a:ext uri="{FF2B5EF4-FFF2-40B4-BE49-F238E27FC236}">
                <a16:creationId xmlns:a16="http://schemas.microsoft.com/office/drawing/2014/main" id="{AC96BA28-7B5B-3D59-0D23-C072A5C2A52B}"/>
              </a:ext>
            </a:extLst>
          </p:cNvPr>
          <p:cNvSpPr>
            <a:spLocks noGrp="1"/>
          </p:cNvSpPr>
          <p:nvPr>
            <p:ph type="title"/>
          </p:nvPr>
        </p:nvSpPr>
        <p:spPr>
          <a:xfrm>
            <a:off x="1524000" y="1122363"/>
            <a:ext cx="9144000" cy="3494560"/>
          </a:xfrm>
        </p:spPr>
        <p:txBody>
          <a:bodyPr vert="horz" lIns="91440" tIns="45720" rIns="91440" bIns="45720" rtlCol="0" anchor="b">
            <a:normAutofit fontScale="90000"/>
          </a:bodyPr>
          <a:lstStyle/>
          <a:p>
            <a:pPr algn="ctr"/>
            <a:br>
              <a:rPr lang="en-US" sz="6600"/>
            </a:br>
            <a:r>
              <a:rPr lang="en-US" sz="6600" b="1">
                <a:solidFill>
                  <a:schemeClr val="bg1"/>
                </a:solidFill>
              </a:rPr>
              <a:t> </a:t>
            </a:r>
            <a:br>
              <a:rPr lang="en-US" sz="6600" b="1">
                <a:solidFill>
                  <a:schemeClr val="bg1"/>
                </a:solidFill>
              </a:rPr>
            </a:br>
            <a:br>
              <a:rPr lang="en-US" sz="6600" b="1"/>
            </a:br>
            <a:br>
              <a:rPr lang="en-US" sz="6600" b="1"/>
            </a:br>
            <a:r>
              <a:rPr lang="en-US" sz="6600" b="1" err="1">
                <a:solidFill>
                  <a:schemeClr val="bg1"/>
                </a:solidFill>
              </a:rPr>
              <a:t>ResulTs</a:t>
            </a:r>
            <a:endParaRPr lang="en-US" sz="6600" err="1">
              <a:solidFill>
                <a:schemeClr val="bg1"/>
              </a:solidFill>
            </a:endParaRPr>
          </a:p>
          <a:p>
            <a:pPr algn="ctr"/>
            <a:endParaRPr lang="en-US" sz="6600">
              <a:solidFill>
                <a:schemeClr val="bg1"/>
              </a:solidFill>
            </a:endParaRPr>
          </a:p>
        </p:txBody>
      </p:sp>
      <p:sp>
        <p:nvSpPr>
          <p:cNvPr id="21"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1D59490C-0AC8-DB82-0D8F-BF8C4A553AB7}"/>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fld id="{1D7EE0C6-06DB-432B-A080-77CD90ED5127}" type="datetime1">
              <a:rPr lang="en-US" sz="1200">
                <a:solidFill>
                  <a:srgbClr val="FFFFFF"/>
                </a:solidFill>
                <a:latin typeface="Calibri" panose="020F0502020204030204"/>
              </a:rPr>
              <a:pPr>
                <a:spcAft>
                  <a:spcPts val="600"/>
                </a:spcAft>
                <a:defRPr/>
              </a:pPr>
              <a:t>8/2/2025</a:t>
            </a:fld>
            <a:endParaRPr lang="en-US" sz="1200">
              <a:solidFill>
                <a:srgbClr val="FFFFFF"/>
              </a:solidFill>
              <a:latin typeface="Calibri" panose="020F0502020204030204"/>
            </a:endParaRPr>
          </a:p>
        </p:txBody>
      </p:sp>
      <p:sp>
        <p:nvSpPr>
          <p:cNvPr id="5" name="Footer Placeholder 4">
            <a:extLst>
              <a:ext uri="{FF2B5EF4-FFF2-40B4-BE49-F238E27FC236}">
                <a16:creationId xmlns:a16="http://schemas.microsoft.com/office/drawing/2014/main" id="{5ECA4C37-2120-C1F6-AF98-9C44156890B3}"/>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gn="ctr">
              <a:spcAft>
                <a:spcPts val="600"/>
              </a:spcAft>
              <a:defRPr/>
            </a:pPr>
            <a:r>
              <a:rPr lang="en-US" sz="1200" kern="1200">
                <a:solidFill>
                  <a:srgbClr val="FFFFFF"/>
                </a:solidFill>
                <a:latin typeface="Calibri" panose="020F0502020204030204"/>
                <a:ea typeface="+mn-ea"/>
                <a:cs typeface="+mn-cs"/>
              </a:rPr>
              <a:t>Sample Footer Text</a:t>
            </a:r>
          </a:p>
        </p:txBody>
      </p:sp>
      <p:sp>
        <p:nvSpPr>
          <p:cNvPr id="6" name="Slide Number Placeholder 5">
            <a:extLst>
              <a:ext uri="{FF2B5EF4-FFF2-40B4-BE49-F238E27FC236}">
                <a16:creationId xmlns:a16="http://schemas.microsoft.com/office/drawing/2014/main" id="{0AB62AC7-4EBD-6C7B-71E2-19F58FD8EBC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84C450F2-3BB4-4AE4-8A35-A9D7AEA4C850}" type="slidenum">
              <a:rPr lang="en-US" sz="1200">
                <a:solidFill>
                  <a:srgbClr val="FFFFFF"/>
                </a:solidFill>
                <a:latin typeface="Calibri" panose="020F0502020204030204"/>
              </a:rPr>
              <a:pPr>
                <a:spcAft>
                  <a:spcPts val="600"/>
                </a:spcAft>
                <a:defRPr/>
              </a:pPr>
              <a:t>12</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3762730561"/>
      </p:ext>
    </p:extLst>
  </p:cSld>
  <p:clrMapOvr>
    <a:masterClrMapping/>
  </p:clrMapOvr>
  <p:transition spd="slow">
    <p:wheel spokes="1"/>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54D3117-6B48-BE45-2C6A-53EB5B75CB6E}"/>
            </a:ext>
          </a:extLst>
        </p:cNvPr>
        <p:cNvGrpSpPr/>
        <p:nvPr/>
      </p:nvGrpSpPr>
      <p:grpSpPr>
        <a:xfrm>
          <a:off x="0" y="0"/>
          <a:ext cx="0" cy="0"/>
          <a:chOff x="0" y="0"/>
          <a:chExt cx="0" cy="0"/>
        </a:xfrm>
      </p:grpSpPr>
      <p:sp useBgFill="1">
        <p:nvSpPr>
          <p:cNvPr id="41"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A screenshot of a computer program&#10;&#10;AI-generated content may be incorrect.">
            <a:extLst>
              <a:ext uri="{FF2B5EF4-FFF2-40B4-BE49-F238E27FC236}">
                <a16:creationId xmlns:a16="http://schemas.microsoft.com/office/drawing/2014/main" id="{8B6089B9-0637-A202-2666-2E6947358540}"/>
              </a:ext>
            </a:extLst>
          </p:cNvPr>
          <p:cNvPicPr>
            <a:picLocks noGrp="1" noChangeAspect="1"/>
          </p:cNvPicPr>
          <p:nvPr>
            <p:ph type="pic" sz="quarter" idx="15"/>
          </p:nvPr>
        </p:nvPicPr>
        <p:blipFill>
          <a:blip r:embed="rId2"/>
          <a:srcRect r="23644"/>
          <a:stretch>
            <a:fillRect/>
          </a:stretch>
        </p:blipFill>
        <p:spPr>
          <a:xfrm>
            <a:off x="6103027" y="10"/>
            <a:ext cx="6088971" cy="6857990"/>
          </a:xfrm>
          <a:prstGeom prst="rect">
            <a:avLst/>
          </a:prstGeom>
        </p:spPr>
      </p:pic>
      <p:sp useBgFill="1">
        <p:nvSpPr>
          <p:cNvPr id="43" name="Rectangle 42">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5" name="Rectangle 44">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FEA529-BF6D-E3A8-6182-42D8DAB079ED}"/>
              </a:ext>
            </a:extLst>
          </p:cNvPr>
          <p:cNvSpPr>
            <a:spLocks noGrp="1"/>
          </p:cNvSpPr>
          <p:nvPr>
            <p:ph type="title"/>
          </p:nvPr>
        </p:nvSpPr>
        <p:spPr>
          <a:xfrm>
            <a:off x="761801" y="328512"/>
            <a:ext cx="4778387" cy="1628970"/>
          </a:xfrm>
        </p:spPr>
        <p:txBody>
          <a:bodyPr vert="horz" lIns="91440" tIns="45720" rIns="91440" bIns="45720" rtlCol="0" anchor="ctr">
            <a:normAutofit/>
          </a:bodyPr>
          <a:lstStyle/>
          <a:p>
            <a:r>
              <a:rPr lang="en-US" sz="4000" b="1"/>
              <a:t>Dax Formulas</a:t>
            </a:r>
            <a:endParaRPr lang="en-US" sz="4000"/>
          </a:p>
          <a:p>
            <a:endParaRPr lang="en-US" sz="4000" b="1"/>
          </a:p>
        </p:txBody>
      </p:sp>
      <p:sp>
        <p:nvSpPr>
          <p:cNvPr id="3" name="Content Placeholder 2">
            <a:extLst>
              <a:ext uri="{FF2B5EF4-FFF2-40B4-BE49-F238E27FC236}">
                <a16:creationId xmlns:a16="http://schemas.microsoft.com/office/drawing/2014/main" id="{7B862776-B255-1D06-AB58-D0E5FA04C061}"/>
              </a:ext>
            </a:extLst>
          </p:cNvPr>
          <p:cNvSpPr>
            <a:spLocks noGrp="1"/>
          </p:cNvSpPr>
          <p:nvPr>
            <p:ph sz="quarter" idx="14"/>
          </p:nvPr>
        </p:nvSpPr>
        <p:spPr>
          <a:xfrm>
            <a:off x="761801" y="2884929"/>
            <a:ext cx="4659756" cy="3374137"/>
          </a:xfrm>
        </p:spPr>
        <p:txBody>
          <a:bodyPr vert="horz" lIns="91440" tIns="45720" rIns="91440" bIns="45720" rtlCol="0" anchor="ctr">
            <a:normAutofit/>
          </a:bodyPr>
          <a:lstStyle/>
          <a:p>
            <a:pPr>
              <a:lnSpc>
                <a:spcPct val="90000"/>
              </a:lnSpc>
            </a:pPr>
            <a:r>
              <a:rPr lang="en-US" sz="2000"/>
              <a:t>A DAX formula was implemented to create a month name column, simplifying the analysis by making time-based trends more interpretable. This was followed by the addition of a season column, allowing for a clearer examination of seasonal patterns and their impact on visitation trends. </a:t>
            </a:r>
          </a:p>
          <a:p>
            <a:pPr>
              <a:lnSpc>
                <a:spcPct val="90000"/>
              </a:lnSpc>
            </a:pPr>
            <a:endParaRPr lang="en-US" sz="2000"/>
          </a:p>
        </p:txBody>
      </p:sp>
      <p:sp>
        <p:nvSpPr>
          <p:cNvPr id="4" name="Date Placeholder 3">
            <a:extLst>
              <a:ext uri="{FF2B5EF4-FFF2-40B4-BE49-F238E27FC236}">
                <a16:creationId xmlns:a16="http://schemas.microsoft.com/office/drawing/2014/main" id="{68D572BE-E64A-C1F3-EFCA-28A5E609056E}"/>
              </a:ext>
            </a:extLst>
          </p:cNvPr>
          <p:cNvSpPr>
            <a:spLocks noGrp="1"/>
          </p:cNvSpPr>
          <p:nvPr>
            <p:ph type="dt" sz="half" idx="10"/>
          </p:nvPr>
        </p:nvSpPr>
        <p:spPr>
          <a:xfrm>
            <a:off x="761802" y="6356350"/>
            <a:ext cx="2819598" cy="365125"/>
          </a:xfrm>
        </p:spPr>
        <p:txBody>
          <a:bodyPr vert="horz" lIns="91440" tIns="45720" rIns="91440" bIns="45720" rtlCol="0" anchor="ctr">
            <a:normAutofit/>
          </a:bodyPr>
          <a:lstStyle/>
          <a:p>
            <a:pPr>
              <a:spcAft>
                <a:spcPts val="600"/>
              </a:spcAft>
              <a:defRPr/>
            </a:pPr>
            <a:fld id="{D5376D00-6106-43BB-8923-18C7A7C520E4}" type="datetime1">
              <a:rPr lang="en-US" sz="1200">
                <a:latin typeface="Calibri" panose="020F0502020204030204"/>
              </a:rPr>
              <a:pPr>
                <a:spcAft>
                  <a:spcPts val="600"/>
                </a:spcAft>
                <a:defRPr/>
              </a:pPr>
              <a:t>8/2/2025</a:t>
            </a:fld>
            <a:endParaRPr lang="en-US" sz="1200">
              <a:latin typeface="Calibri" panose="020F0502020204030204"/>
            </a:endParaRPr>
          </a:p>
        </p:txBody>
      </p:sp>
      <p:sp>
        <p:nvSpPr>
          <p:cNvPr id="5" name="Footer Placeholder 4">
            <a:extLst>
              <a:ext uri="{FF2B5EF4-FFF2-40B4-BE49-F238E27FC236}">
                <a16:creationId xmlns:a16="http://schemas.microsoft.com/office/drawing/2014/main" id="{7DD0FB4C-B657-361F-5495-D5C12D849842}"/>
              </a:ext>
            </a:extLst>
          </p:cNvPr>
          <p:cNvSpPr>
            <a:spLocks noGrp="1"/>
          </p:cNvSpPr>
          <p:nvPr>
            <p:ph type="ftr" sz="quarter" idx="11"/>
          </p:nvPr>
        </p:nvSpPr>
        <p:spPr>
          <a:xfrm>
            <a:off x="6523149" y="6356350"/>
            <a:ext cx="4256467" cy="365125"/>
          </a:xfrm>
        </p:spPr>
        <p:txBody>
          <a:bodyPr vert="horz" lIns="91440" tIns="45720" rIns="91440" bIns="45720" rtlCol="0" anchor="ctr">
            <a:normAutofit/>
          </a:bodyPr>
          <a:lstStyle/>
          <a:p>
            <a:pPr algn="l">
              <a:spcAft>
                <a:spcPts val="600"/>
              </a:spcAft>
              <a:defRPr/>
            </a:pPr>
            <a:r>
              <a:rPr lang="en-US" sz="1200" kern="1200">
                <a:solidFill>
                  <a:srgbClr val="FFFFFF"/>
                </a:solidFill>
                <a:latin typeface="Calibri" panose="020F0502020204030204"/>
                <a:ea typeface="+mn-ea"/>
                <a:cs typeface="+mn-cs"/>
              </a:rPr>
              <a:t>Sample Footer Text</a:t>
            </a:r>
          </a:p>
        </p:txBody>
      </p:sp>
      <p:sp>
        <p:nvSpPr>
          <p:cNvPr id="7" name="Slide Number Placeholder 6">
            <a:extLst>
              <a:ext uri="{FF2B5EF4-FFF2-40B4-BE49-F238E27FC236}">
                <a16:creationId xmlns:a16="http://schemas.microsoft.com/office/drawing/2014/main" id="{C8CCDB90-466F-AA2A-3AD9-82F8980D69AB}"/>
              </a:ext>
            </a:extLst>
          </p:cNvPr>
          <p:cNvSpPr>
            <a:spLocks noGrp="1"/>
          </p:cNvSpPr>
          <p:nvPr>
            <p:ph type="sldNum" sz="quarter" idx="12"/>
          </p:nvPr>
        </p:nvSpPr>
        <p:spPr>
          <a:xfrm>
            <a:off x="10515600" y="6356350"/>
            <a:ext cx="1462825" cy="365125"/>
          </a:xfrm>
        </p:spPr>
        <p:txBody>
          <a:bodyPr vert="horz" lIns="91440" tIns="45720" rIns="91440" bIns="45720" rtlCol="0" anchor="ctr">
            <a:normAutofit/>
          </a:bodyPr>
          <a:lstStyle/>
          <a:p>
            <a:pPr>
              <a:spcAft>
                <a:spcPts val="600"/>
              </a:spcAft>
              <a:defRPr/>
            </a:pPr>
            <a:fld id="{CC057153-B650-4DEB-B370-79DDCFDCE934}" type="slidenum">
              <a:rPr lang="en-US" sz="1200">
                <a:solidFill>
                  <a:srgbClr val="FFFFFF"/>
                </a:solidFill>
                <a:latin typeface="Calibri" panose="020F0502020204030204"/>
              </a:rPr>
              <a:pPr>
                <a:spcAft>
                  <a:spcPts val="600"/>
                </a:spcAft>
                <a:defRPr/>
              </a:pPr>
              <a:t>13</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2076260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C3C4D-2895-E044-6FBE-2E4EF8CE11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3CA738-4E0A-4446-5AE7-DAFBC4AE79BF}"/>
              </a:ext>
            </a:extLst>
          </p:cNvPr>
          <p:cNvSpPr>
            <a:spLocks noGrp="1"/>
          </p:cNvSpPr>
          <p:nvPr>
            <p:ph type="title"/>
          </p:nvPr>
        </p:nvSpPr>
        <p:spPr>
          <a:xfrm>
            <a:off x="350489" y="367328"/>
            <a:ext cx="10832220" cy="1490528"/>
          </a:xfrm>
        </p:spPr>
        <p:txBody>
          <a:bodyPr>
            <a:normAutofit/>
          </a:bodyPr>
          <a:lstStyle/>
          <a:p>
            <a:br>
              <a:rPr lang="en-US">
                <a:solidFill>
                  <a:srgbClr val="000000"/>
                </a:solidFill>
                <a:latin typeface="Neue Haas Grotesk Text Pro"/>
                <a:ea typeface="+mj-lt"/>
                <a:cs typeface="+mj-lt"/>
              </a:rPr>
            </a:br>
            <a:r>
              <a:rPr lang="en-US" b="1">
                <a:solidFill>
                  <a:srgbClr val="000000"/>
                </a:solidFill>
                <a:latin typeface="Neue Haas Grotesk Text Pro"/>
                <a:ea typeface="+mj-lt"/>
                <a:cs typeface="+mj-lt"/>
              </a:rPr>
              <a:t>Site Popularity (</a:t>
            </a:r>
            <a:r>
              <a:rPr lang="en-US" b="1">
                <a:solidFill>
                  <a:srgbClr val="188038"/>
                </a:solidFill>
                <a:latin typeface="Neue Haas Grotesk Text Pro"/>
                <a:ea typeface="+mj-lt"/>
                <a:cs typeface="+mj-lt"/>
              </a:rPr>
              <a:t>Park Type</a:t>
            </a:r>
            <a:r>
              <a:rPr lang="en-US" b="1">
                <a:solidFill>
                  <a:srgbClr val="000000"/>
                </a:solidFill>
                <a:latin typeface="Neue Haas Grotesk Text Pro"/>
                <a:ea typeface="+mj-lt"/>
                <a:cs typeface="+mj-lt"/>
              </a:rPr>
              <a:t>)</a:t>
            </a:r>
            <a:endParaRPr lang="en-US">
              <a:solidFill>
                <a:srgbClr val="000000"/>
              </a:solidFill>
              <a:latin typeface="Neue Haas Grotesk Text Pro"/>
              <a:ea typeface="+mj-lt"/>
              <a:cs typeface="+mj-lt"/>
            </a:endParaRPr>
          </a:p>
          <a:p>
            <a:endParaRPr lang="en-US" sz="2800" b="1">
              <a:solidFill>
                <a:srgbClr val="000000"/>
              </a:solidFill>
              <a:latin typeface="Avenir Next LT Pro"/>
            </a:endParaRPr>
          </a:p>
        </p:txBody>
      </p:sp>
      <p:pic>
        <p:nvPicPr>
          <p:cNvPr id="6" name="Picture Placeholder 5" descr="A screenshot of a computer&#10;&#10;AI-generated content may be incorrect.">
            <a:extLst>
              <a:ext uri="{FF2B5EF4-FFF2-40B4-BE49-F238E27FC236}">
                <a16:creationId xmlns:a16="http://schemas.microsoft.com/office/drawing/2014/main" id="{8428EB63-E1EE-6A92-700B-3B58C2DA9982}"/>
              </a:ext>
            </a:extLst>
          </p:cNvPr>
          <p:cNvPicPr>
            <a:picLocks noGrp="1" noChangeAspect="1"/>
          </p:cNvPicPr>
          <p:nvPr>
            <p:ph type="pic" sz="quarter" idx="15"/>
          </p:nvPr>
        </p:nvPicPr>
        <p:blipFill>
          <a:blip r:embed="rId2"/>
          <a:srcRect/>
          <a:stretch/>
        </p:blipFill>
        <p:spPr>
          <a:xfrm>
            <a:off x="215462" y="1970801"/>
            <a:ext cx="7652886" cy="4507002"/>
          </a:xfrm>
        </p:spPr>
      </p:pic>
      <p:sp>
        <p:nvSpPr>
          <p:cNvPr id="3" name="Content Placeholder 2">
            <a:extLst>
              <a:ext uri="{FF2B5EF4-FFF2-40B4-BE49-F238E27FC236}">
                <a16:creationId xmlns:a16="http://schemas.microsoft.com/office/drawing/2014/main" id="{0720DDFB-5E42-7CD5-1F45-078E36085660}"/>
              </a:ext>
            </a:extLst>
          </p:cNvPr>
          <p:cNvSpPr>
            <a:spLocks noGrp="1"/>
          </p:cNvSpPr>
          <p:nvPr>
            <p:ph sz="quarter" idx="14"/>
          </p:nvPr>
        </p:nvSpPr>
        <p:spPr>
          <a:xfrm>
            <a:off x="8086031" y="1963214"/>
            <a:ext cx="4026129" cy="4164717"/>
          </a:xfrm>
        </p:spPr>
        <p:txBody>
          <a:bodyPr vert="horz" lIns="91440" tIns="45720" rIns="91440" bIns="45720" rtlCol="0" anchor="t">
            <a:noAutofit/>
          </a:bodyPr>
          <a:lstStyle/>
          <a:p>
            <a:pPr marL="285750" indent="-285750">
              <a:buFont typeface="Arial"/>
              <a:buChar char="•"/>
            </a:pPr>
            <a:endParaRPr lang="en-US" sz="2000">
              <a:solidFill>
                <a:srgbClr val="000000"/>
              </a:solidFill>
              <a:latin typeface="Avenir Next LT Pro"/>
            </a:endParaRPr>
          </a:p>
          <a:p>
            <a:pPr marL="285750" indent="-285750">
              <a:buFont typeface="Arial"/>
              <a:buChar char="•"/>
            </a:pPr>
            <a:r>
              <a:rPr lang="en-US" sz="2000">
                <a:solidFill>
                  <a:srgbClr val="000000"/>
                </a:solidFill>
                <a:latin typeface="Avenir Next LT Pro"/>
              </a:rPr>
              <a:t>The visualizations reveal a significant difference in visitor numbers across different park types. National Parks are by far the most popular. This indicates that the type of park is a critical factor in forecasting visitation.</a:t>
            </a:r>
            <a:endParaRPr lang="en-US" sz="2000">
              <a:solidFill>
                <a:srgbClr val="131313"/>
              </a:solidFill>
              <a:latin typeface="Avenir Next LT Pro"/>
            </a:endParaRPr>
          </a:p>
          <a:p>
            <a:pPr>
              <a:lnSpc>
                <a:spcPct val="130000"/>
              </a:lnSpc>
            </a:pPr>
            <a:br>
              <a:rPr lang="en-US">
                <a:solidFill>
                  <a:srgbClr val="131313"/>
                </a:solidFill>
                <a:latin typeface="Neue Haas Grotesk Text Pro"/>
              </a:rPr>
            </a:br>
            <a:endParaRPr lang="en-US" sz="2000">
              <a:solidFill>
                <a:srgbClr val="131313"/>
              </a:solidFill>
              <a:latin typeface="Avenir Next LT Pro"/>
            </a:endParaRPr>
          </a:p>
          <a:p>
            <a:pPr marL="285750" indent="-285750">
              <a:lnSpc>
                <a:spcPct val="130000"/>
              </a:lnSpc>
              <a:buFont typeface="Arial,Sans-Serif"/>
              <a:buChar char="•"/>
            </a:pPr>
            <a:endParaRPr lang="en-US" sz="2000">
              <a:solidFill>
                <a:srgbClr val="000000"/>
              </a:solidFill>
              <a:latin typeface="Avenir Next LT Pro"/>
            </a:endParaRPr>
          </a:p>
        </p:txBody>
      </p:sp>
      <p:sp>
        <p:nvSpPr>
          <p:cNvPr id="4" name="Date Placeholder 3">
            <a:extLst>
              <a:ext uri="{FF2B5EF4-FFF2-40B4-BE49-F238E27FC236}">
                <a16:creationId xmlns:a16="http://schemas.microsoft.com/office/drawing/2014/main" id="{F7B92F16-29B3-8B95-E3CF-355194F568C8}"/>
              </a:ext>
            </a:extLst>
          </p:cNvPr>
          <p:cNvSpPr>
            <a:spLocks noGrp="1"/>
          </p:cNvSpPr>
          <p:nvPr>
            <p:ph type="dt" sz="half" idx="10"/>
          </p:nvPr>
        </p:nvSpPr>
        <p:spPr/>
        <p:txBody>
          <a:bodyPr/>
          <a:lstStyle/>
          <a:p>
            <a:fld id="{AABDD37E-812B-468F-B489-3911FC6F6723}" type="datetime1">
              <a:rPr lang="en-US" smtClean="0"/>
              <a:t>8/2/2025</a:t>
            </a:fld>
            <a:endParaRPr lang="en-US"/>
          </a:p>
        </p:txBody>
      </p:sp>
      <p:sp>
        <p:nvSpPr>
          <p:cNvPr id="5" name="Footer Placeholder 4">
            <a:extLst>
              <a:ext uri="{FF2B5EF4-FFF2-40B4-BE49-F238E27FC236}">
                <a16:creationId xmlns:a16="http://schemas.microsoft.com/office/drawing/2014/main" id="{D9D330D0-443D-132F-FA4C-77E710BF90F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1EDCFBC-DE03-715B-DA65-9D96B3377DAB}"/>
              </a:ext>
            </a:extLst>
          </p:cNvPr>
          <p:cNvSpPr>
            <a:spLocks noGrp="1"/>
          </p:cNvSpPr>
          <p:nvPr>
            <p:ph type="sldNum" sz="quarter" idx="12"/>
          </p:nvPr>
        </p:nvSpPr>
        <p:spPr/>
        <p:txBody>
          <a:bodyPr/>
          <a:lstStyle/>
          <a:p>
            <a:fld id="{CC057153-B650-4DEB-B370-79DDCFDCE934}" type="slidenum">
              <a:rPr lang="en-US" smtClean="0"/>
              <a:t>14</a:t>
            </a:fld>
            <a:endParaRPr lang="en-US"/>
          </a:p>
        </p:txBody>
      </p:sp>
    </p:spTree>
    <p:extLst>
      <p:ext uri="{BB962C8B-B14F-4D97-AF65-F5344CB8AC3E}">
        <p14:creationId xmlns:p14="http://schemas.microsoft.com/office/powerpoint/2010/main" val="113862597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018F3-1A23-56E0-C0DC-B06BA9EF3E1B}"/>
              </a:ext>
            </a:extLst>
          </p:cNvPr>
          <p:cNvSpPr>
            <a:spLocks noGrp="1"/>
          </p:cNvSpPr>
          <p:nvPr>
            <p:ph type="title"/>
          </p:nvPr>
        </p:nvSpPr>
        <p:spPr/>
        <p:txBody>
          <a:bodyPr/>
          <a:lstStyle/>
          <a:p>
            <a:r>
              <a:rPr lang="en-US"/>
              <a:t>Months analysis</a:t>
            </a:r>
          </a:p>
        </p:txBody>
      </p:sp>
      <p:sp>
        <p:nvSpPr>
          <p:cNvPr id="3" name="Content Placeholder 2">
            <a:extLst>
              <a:ext uri="{FF2B5EF4-FFF2-40B4-BE49-F238E27FC236}">
                <a16:creationId xmlns:a16="http://schemas.microsoft.com/office/drawing/2014/main" id="{4C890D79-FE1B-1F0B-BE6B-06DE91D0F15A}"/>
              </a:ext>
            </a:extLst>
          </p:cNvPr>
          <p:cNvSpPr>
            <a:spLocks noGrp="1"/>
          </p:cNvSpPr>
          <p:nvPr>
            <p:ph sz="quarter" idx="14"/>
          </p:nvPr>
        </p:nvSpPr>
        <p:spPr>
          <a:xfrm>
            <a:off x="3686563" y="4809931"/>
            <a:ext cx="8425597" cy="2051244"/>
          </a:xfrm>
        </p:spPr>
        <p:txBody>
          <a:bodyPr vert="horz" lIns="91440" tIns="45720" rIns="91440" bIns="45720" rtlCol="0" anchor="t">
            <a:noAutofit/>
          </a:bodyPr>
          <a:lstStyle/>
          <a:p>
            <a:r>
              <a:rPr lang="en-US" sz="1600">
                <a:solidFill>
                  <a:srgbClr val="000000"/>
                </a:solidFill>
                <a:latin typeface="Avenir Next LT Pro"/>
                <a:cs typeface="Arial"/>
              </a:rPr>
              <a:t>Furthermore the 'Sum of </a:t>
            </a:r>
            <a:r>
              <a:rPr lang="en-US" sz="1600" err="1">
                <a:solidFill>
                  <a:srgbClr val="000000"/>
                </a:solidFill>
                <a:latin typeface="Avenir Next LT Pro"/>
                <a:cs typeface="Arial"/>
              </a:rPr>
              <a:t>recreation_visits</a:t>
            </a:r>
            <a:r>
              <a:rPr lang="en-US" sz="1600">
                <a:solidFill>
                  <a:srgbClr val="000000"/>
                </a:solidFill>
                <a:latin typeface="Avenir Next LT Pro"/>
                <a:cs typeface="Arial"/>
              </a:rPr>
              <a:t> by Month Name' visualization with the National Historical Parks filter to only show National Historical Parks, further reinforces the importance of seasonality and specific holidays. The month of </a:t>
            </a:r>
            <a:r>
              <a:rPr lang="en-US" sz="1600" b="1">
                <a:solidFill>
                  <a:srgbClr val="000000"/>
                </a:solidFill>
                <a:latin typeface="Avenir Next LT Pro"/>
                <a:cs typeface="Arial"/>
              </a:rPr>
              <a:t>July</a:t>
            </a:r>
            <a:r>
              <a:rPr lang="en-US" sz="1600">
                <a:solidFill>
                  <a:srgbClr val="000000"/>
                </a:solidFill>
                <a:latin typeface="Avenir Next LT Pro"/>
                <a:cs typeface="Arial"/>
              </a:rPr>
              <a:t> has the largest percentage of visits, accounting for </a:t>
            </a:r>
            <a:r>
              <a:rPr lang="en-US" sz="1600">
                <a:solidFill>
                  <a:srgbClr val="188038"/>
                </a:solidFill>
                <a:latin typeface="Avenir Next LT Pro"/>
                <a:ea typeface="Roboto Mono"/>
              </a:rPr>
              <a:t>4M (12.56%)</a:t>
            </a:r>
            <a:r>
              <a:rPr lang="en-US" sz="1600">
                <a:solidFill>
                  <a:srgbClr val="000000"/>
                </a:solidFill>
                <a:latin typeface="Avenir Next LT Pro"/>
                <a:cs typeface="Arial"/>
              </a:rPr>
              <a:t> of the total. This is a crucial insight that can be directly attributed to the </a:t>
            </a:r>
            <a:r>
              <a:rPr lang="en-US" sz="1600" b="1">
                <a:solidFill>
                  <a:srgbClr val="000000"/>
                </a:solidFill>
                <a:latin typeface="Avenir Next LT Pro"/>
                <a:cs typeface="Arial"/>
              </a:rPr>
              <a:t>4th of July holiday</a:t>
            </a:r>
            <a:r>
              <a:rPr lang="en-US" sz="1600">
                <a:solidFill>
                  <a:srgbClr val="000000"/>
                </a:solidFill>
                <a:latin typeface="Avenir Next LT Pro"/>
                <a:cs typeface="Arial"/>
              </a:rPr>
              <a:t>. Many Americans visit historical sites during this period to celebrate national history, making it the peak month for this specific park type.</a:t>
            </a:r>
            <a:endParaRPr lang="en-US" sz="1600">
              <a:latin typeface="Avenir Next LT Pro"/>
            </a:endParaRPr>
          </a:p>
        </p:txBody>
      </p:sp>
      <p:pic>
        <p:nvPicPr>
          <p:cNvPr id="8" name="Picture Placeholder 7" descr="A colorful pie chart with numbers&#10;&#10;AI-generated content may be incorrect.">
            <a:extLst>
              <a:ext uri="{FF2B5EF4-FFF2-40B4-BE49-F238E27FC236}">
                <a16:creationId xmlns:a16="http://schemas.microsoft.com/office/drawing/2014/main" id="{9EF889CD-C808-0B1A-5CF2-8EE146B62568}"/>
              </a:ext>
            </a:extLst>
          </p:cNvPr>
          <p:cNvPicPr>
            <a:picLocks noGrp="1" noChangeAspect="1"/>
          </p:cNvPicPr>
          <p:nvPr>
            <p:ph type="pic" sz="quarter" idx="15"/>
          </p:nvPr>
        </p:nvPicPr>
        <p:blipFill>
          <a:blip r:embed="rId2"/>
          <a:srcRect t="14676" b="14676"/>
          <a:stretch/>
        </p:blipFill>
        <p:spPr>
          <a:xfrm>
            <a:off x="143774" y="0"/>
            <a:ext cx="11893550" cy="4610100"/>
          </a:xfrm>
          <a:custGeom>
            <a:avLst/>
            <a:gdLst>
              <a:gd name="connsiteX0" fmla="*/ 0 w 11750040"/>
              <a:gd name="connsiteY0" fmla="*/ 0 h 4724868"/>
              <a:gd name="connsiteX1" fmla="*/ 11750040 w 11750040"/>
              <a:gd name="connsiteY1" fmla="*/ 0 h 4724868"/>
              <a:gd name="connsiteX2" fmla="*/ 11750040 w 11750040"/>
              <a:gd name="connsiteY2" fmla="*/ 4122872 h 4724868"/>
              <a:gd name="connsiteX3" fmla="*/ 11148044 w 11750040"/>
              <a:gd name="connsiteY3" fmla="*/ 4724868 h 4724868"/>
              <a:gd name="connsiteX4" fmla="*/ 0 w 11750040"/>
              <a:gd name="connsiteY4" fmla="*/ 4724868 h 4724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0040" h="4724868">
                <a:moveTo>
                  <a:pt x="0" y="0"/>
                </a:moveTo>
                <a:lnTo>
                  <a:pt x="11750040" y="0"/>
                </a:lnTo>
                <a:lnTo>
                  <a:pt x="11750040" y="4122872"/>
                </a:lnTo>
                <a:cubicBezTo>
                  <a:pt x="11750040" y="4455345"/>
                  <a:pt x="11480517" y="4724868"/>
                  <a:pt x="11148044" y="4724868"/>
                </a:cubicBezTo>
                <a:lnTo>
                  <a:pt x="0" y="4724868"/>
                </a:lnTo>
                <a:close/>
              </a:path>
            </a:pathLst>
          </a:custGeom>
          <a:blipFill>
            <a:blip r:embed="rId3" cstate="screen">
              <a:extLst>
                <a:ext uri="{28A0092B-C50C-407E-A947-70E740481C1C}">
                  <a14:useLocalDpi xmlns:a14="http://schemas.microsoft.com/office/drawing/2010/main"/>
                </a:ext>
              </a:extLst>
            </a:blip>
            <a:stretch>
              <a:fillRect/>
            </a:stretch>
          </a:blipFill>
        </p:spPr>
      </p:pic>
      <p:sp>
        <p:nvSpPr>
          <p:cNvPr id="5" name="Date Placeholder 4">
            <a:extLst>
              <a:ext uri="{FF2B5EF4-FFF2-40B4-BE49-F238E27FC236}">
                <a16:creationId xmlns:a16="http://schemas.microsoft.com/office/drawing/2014/main" id="{CBAB0059-54C6-D6D2-AD40-422E789D8449}"/>
              </a:ext>
            </a:extLst>
          </p:cNvPr>
          <p:cNvSpPr>
            <a:spLocks noGrp="1"/>
          </p:cNvSpPr>
          <p:nvPr>
            <p:ph type="dt" sz="half" idx="10"/>
          </p:nvPr>
        </p:nvSpPr>
        <p:spPr/>
        <p:txBody>
          <a:bodyPr/>
          <a:lstStyle/>
          <a:p>
            <a:fld id="{1B2EEDCC-520A-464B-900A-5F7E0E1FFC43}" type="datetime1">
              <a:rPr lang="en-US" smtClean="0"/>
              <a:t>8/2/2025</a:t>
            </a:fld>
            <a:endParaRPr lang="en-US"/>
          </a:p>
        </p:txBody>
      </p:sp>
      <p:sp>
        <p:nvSpPr>
          <p:cNvPr id="6" name="Footer Placeholder 5">
            <a:extLst>
              <a:ext uri="{FF2B5EF4-FFF2-40B4-BE49-F238E27FC236}">
                <a16:creationId xmlns:a16="http://schemas.microsoft.com/office/drawing/2014/main" id="{0EF37086-6596-2E6D-C612-A4B1DD2AC51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32F6CE09-46A3-6053-F83F-ABD87E2EA138}"/>
              </a:ext>
            </a:extLst>
          </p:cNvPr>
          <p:cNvSpPr>
            <a:spLocks noGrp="1"/>
          </p:cNvSpPr>
          <p:nvPr>
            <p:ph type="sldNum" sz="quarter" idx="12"/>
          </p:nvPr>
        </p:nvSpPr>
        <p:spPr/>
        <p:txBody>
          <a:bodyPr/>
          <a:lstStyle/>
          <a:p>
            <a:fld id="{CC057153-B650-4DEB-B370-79DDCFDCE934}" type="slidenum">
              <a:rPr lang="en-US" smtClean="0"/>
              <a:t>15</a:t>
            </a:fld>
            <a:endParaRPr lang="en-US"/>
          </a:p>
        </p:txBody>
      </p:sp>
    </p:spTree>
    <p:extLst>
      <p:ext uri="{BB962C8B-B14F-4D97-AF65-F5344CB8AC3E}">
        <p14:creationId xmlns:p14="http://schemas.microsoft.com/office/powerpoint/2010/main" val="27559757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BBE4E1B-3429-3033-92C1-3C57D885AD9D}"/>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text rectangle">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637FAFE-820B-076F-D494-9B05116D8ED6}"/>
              </a:ext>
            </a:extLst>
          </p:cNvPr>
          <p:cNvSpPr>
            <a:spLocks noGrp="1"/>
          </p:cNvSpPr>
          <p:nvPr>
            <p:ph type="title"/>
          </p:nvPr>
        </p:nvSpPr>
        <p:spPr>
          <a:xfrm>
            <a:off x="841247" y="978619"/>
            <a:ext cx="3410712" cy="1106424"/>
          </a:xfrm>
        </p:spPr>
        <p:txBody>
          <a:bodyPr vert="horz" lIns="91440" tIns="45720" rIns="91440" bIns="45720" rtlCol="0" anchor="ctr">
            <a:normAutofit/>
          </a:bodyPr>
          <a:lstStyle/>
          <a:p>
            <a:r>
              <a:rPr lang="en-US" sz="2800" b="1"/>
              <a:t>Seasonal Trends</a:t>
            </a:r>
            <a:endParaRPr lang="en-US" sz="2800"/>
          </a:p>
        </p:txBody>
      </p:sp>
      <p:sp>
        <p:nvSpPr>
          <p:cNvPr id="17" name="!!accent">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0DBD71B-1B44-FEDA-8A85-437A02D485CD}"/>
              </a:ext>
            </a:extLst>
          </p:cNvPr>
          <p:cNvSpPr>
            <a:spLocks noGrp="1"/>
          </p:cNvSpPr>
          <p:nvPr>
            <p:ph sz="quarter" idx="14"/>
          </p:nvPr>
        </p:nvSpPr>
        <p:spPr>
          <a:xfrm>
            <a:off x="841247" y="2359152"/>
            <a:ext cx="3410712" cy="3425043"/>
          </a:xfrm>
        </p:spPr>
        <p:txBody>
          <a:bodyPr vert="horz" lIns="91440" tIns="45720" rIns="91440" bIns="45720" rtlCol="0" anchor="t">
            <a:normAutofit/>
          </a:bodyPr>
          <a:lstStyle/>
          <a:p>
            <a:pPr indent="-228600">
              <a:lnSpc>
                <a:spcPct val="90000"/>
              </a:lnSpc>
              <a:buFont typeface="Arial" panose="020B0604020202020204" pitchFamily="34" charset="0"/>
              <a:buChar char="•"/>
            </a:pPr>
            <a:endParaRPr lang="en-US" sz="1700"/>
          </a:p>
          <a:p>
            <a:pPr indent="-228600">
              <a:lnSpc>
                <a:spcPct val="90000"/>
              </a:lnSpc>
              <a:buFont typeface="Arial" panose="020B0604020202020204" pitchFamily="34" charset="0"/>
              <a:buChar char="•"/>
            </a:pPr>
            <a:r>
              <a:rPr lang="en-US" sz="1700"/>
              <a:t>The visualizations clearly show that visitation follows a strong seasonal pattern. Visitation consistently peaks during the summer months (June, July, August) and reaches its lowest points in the winter (December, January). This seasonality is a powerful predictor for the model.</a:t>
            </a:r>
          </a:p>
        </p:txBody>
      </p:sp>
      <p:pic>
        <p:nvPicPr>
          <p:cNvPr id="8" name="Picture Placeholder 7" descr="A screenshot of a graph&#10;&#10;AI-generated content may be incorrect.">
            <a:extLst>
              <a:ext uri="{FF2B5EF4-FFF2-40B4-BE49-F238E27FC236}">
                <a16:creationId xmlns:a16="http://schemas.microsoft.com/office/drawing/2014/main" id="{491874EC-042B-8EA6-34E6-6EE4BF7EDCAB}"/>
              </a:ext>
            </a:extLst>
          </p:cNvPr>
          <p:cNvPicPr>
            <a:picLocks noGrp="1" noChangeAspect="1"/>
          </p:cNvPicPr>
          <p:nvPr>
            <p:ph type="pic" sz="quarter" idx="15"/>
          </p:nvPr>
        </p:nvPicPr>
        <p:blipFill>
          <a:blip r:embed="rId2"/>
          <a:srcRect l="2626" r="21658" b="2"/>
          <a:stretch>
            <a:fillRect/>
          </a:stretch>
        </p:blipFill>
        <p:spPr>
          <a:xfrm>
            <a:off x="5124450" y="634382"/>
            <a:ext cx="6657213" cy="5495162"/>
          </a:xfrm>
          <a:prstGeom prst="rect">
            <a:avLst/>
          </a:prstGeom>
          <a:blipFill>
            <a:blip r:embed="rId3" cstate="screen">
              <a:extLst>
                <a:ext uri="{28A0092B-C50C-407E-A947-70E740481C1C}">
                  <a14:useLocalDpi xmlns:a14="http://schemas.microsoft.com/office/drawing/2010/main"/>
                </a:ext>
              </a:extLst>
            </a:blip>
            <a:stretch>
              <a:fillRect/>
            </a:stretch>
          </a:blipFill>
        </p:spPr>
      </p:pic>
      <p:sp>
        <p:nvSpPr>
          <p:cNvPr id="5" name="Date Placeholder 4">
            <a:extLst>
              <a:ext uri="{FF2B5EF4-FFF2-40B4-BE49-F238E27FC236}">
                <a16:creationId xmlns:a16="http://schemas.microsoft.com/office/drawing/2014/main" id="{0E3D680B-2FC3-E311-DFB0-CECDF628674F}"/>
              </a:ext>
            </a:extLst>
          </p:cNvPr>
          <p:cNvSpPr>
            <a:spLocks noGrp="1"/>
          </p:cNvSpPr>
          <p:nvPr>
            <p:ph type="dt" sz="half" idx="10"/>
          </p:nvPr>
        </p:nvSpPr>
        <p:spPr>
          <a:xfrm>
            <a:off x="841248" y="6356350"/>
            <a:ext cx="2743200" cy="365125"/>
          </a:xfrm>
        </p:spPr>
        <p:txBody>
          <a:bodyPr vert="horz" lIns="91440" tIns="45720" rIns="91440" bIns="45720" rtlCol="0" anchor="ctr">
            <a:normAutofit/>
          </a:bodyPr>
          <a:lstStyle/>
          <a:p>
            <a:pPr>
              <a:spcAft>
                <a:spcPts val="600"/>
              </a:spcAft>
              <a:defRPr/>
            </a:pPr>
            <a:fld id="{1B2EEDCC-520A-464B-900A-5F7E0E1FFC43}" type="datetime1">
              <a:rPr lang="en-US" sz="1200">
                <a:solidFill>
                  <a:schemeClr val="tx1">
                    <a:lumMod val="50000"/>
                    <a:lumOff val="50000"/>
                  </a:schemeClr>
                </a:solidFill>
                <a:latin typeface="Calibri" panose="020F0502020204030204"/>
              </a:rPr>
              <a:pPr>
                <a:spcAft>
                  <a:spcPts val="600"/>
                </a:spcAft>
                <a:defRPr/>
              </a:pPr>
              <a:t>8/2/2025</a:t>
            </a:fld>
            <a:endParaRPr lang="en-US" sz="1200">
              <a:solidFill>
                <a:schemeClr val="tx1">
                  <a:lumMod val="50000"/>
                  <a:lumOff val="50000"/>
                </a:schemeClr>
              </a:solidFill>
              <a:latin typeface="Calibri" panose="020F0502020204030204"/>
            </a:endParaRPr>
          </a:p>
        </p:txBody>
      </p:sp>
      <p:sp>
        <p:nvSpPr>
          <p:cNvPr id="6" name="Footer Placeholder 5">
            <a:extLst>
              <a:ext uri="{FF2B5EF4-FFF2-40B4-BE49-F238E27FC236}">
                <a16:creationId xmlns:a16="http://schemas.microsoft.com/office/drawing/2014/main" id="{4DB935B1-7500-5185-E2EC-44544E944D66}"/>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gn="ctr">
              <a:spcAft>
                <a:spcPts val="600"/>
              </a:spcAft>
              <a:defRPr/>
            </a:pPr>
            <a:r>
              <a:rPr lang="en-US" sz="1200" kern="1200">
                <a:solidFill>
                  <a:schemeClr val="tx1">
                    <a:lumMod val="50000"/>
                    <a:lumOff val="50000"/>
                  </a:schemeClr>
                </a:solidFill>
                <a:latin typeface="Calibri" panose="020F0502020204030204"/>
                <a:ea typeface="+mn-ea"/>
                <a:cs typeface="+mn-cs"/>
              </a:rPr>
              <a:t>Sample Footer Text</a:t>
            </a:r>
          </a:p>
        </p:txBody>
      </p:sp>
      <p:sp>
        <p:nvSpPr>
          <p:cNvPr id="7" name="Slide Number Placeholder 6">
            <a:extLst>
              <a:ext uri="{FF2B5EF4-FFF2-40B4-BE49-F238E27FC236}">
                <a16:creationId xmlns:a16="http://schemas.microsoft.com/office/drawing/2014/main" id="{3249BFCB-948D-D1BE-DD31-F3B42A492063}"/>
              </a:ext>
            </a:extLst>
          </p:cNvPr>
          <p:cNvSpPr>
            <a:spLocks noGrp="1"/>
          </p:cNvSpPr>
          <p:nvPr>
            <p:ph type="sldNum" sz="quarter" idx="12"/>
          </p:nvPr>
        </p:nvSpPr>
        <p:spPr>
          <a:xfrm>
            <a:off x="8613648" y="6356350"/>
            <a:ext cx="2743200" cy="365125"/>
          </a:xfrm>
        </p:spPr>
        <p:txBody>
          <a:bodyPr vert="horz" lIns="91440" tIns="45720" rIns="91440" bIns="45720" rtlCol="0" anchor="ctr">
            <a:normAutofit/>
          </a:bodyPr>
          <a:lstStyle/>
          <a:p>
            <a:pPr>
              <a:spcAft>
                <a:spcPts val="600"/>
              </a:spcAft>
              <a:defRPr/>
            </a:pPr>
            <a:fld id="{CC057153-B650-4DEB-B370-79DDCFDCE934}" type="slidenum">
              <a:rPr lang="en-US" sz="1200">
                <a:solidFill>
                  <a:schemeClr val="tx1">
                    <a:lumMod val="50000"/>
                    <a:lumOff val="50000"/>
                  </a:schemeClr>
                </a:solidFill>
                <a:latin typeface="Calibri" panose="020F0502020204030204"/>
              </a:rPr>
              <a:pPr>
                <a:spcAft>
                  <a:spcPts val="600"/>
                </a:spcAft>
                <a:defRPr/>
              </a:pPr>
              <a:t>16</a:t>
            </a:fld>
            <a:endParaRPr lang="en-US" sz="1200">
              <a:solidFill>
                <a:schemeClr val="tx1">
                  <a:lumMod val="50000"/>
                  <a:lumOff val="50000"/>
                </a:schemeClr>
              </a:solidFill>
              <a:latin typeface="Calibri" panose="020F0502020204030204"/>
            </a:endParaRPr>
          </a:p>
        </p:txBody>
      </p:sp>
    </p:spTree>
    <p:extLst>
      <p:ext uri="{BB962C8B-B14F-4D97-AF65-F5344CB8AC3E}">
        <p14:creationId xmlns:p14="http://schemas.microsoft.com/office/powerpoint/2010/main" val="151260294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08BCD72-1CFD-DDEC-39D7-D3024B327334}"/>
            </a:ext>
          </a:extLst>
        </p:cNvPr>
        <p:cNvGrpSpPr/>
        <p:nvPr/>
      </p:nvGrpSpPr>
      <p:grpSpPr>
        <a:xfrm>
          <a:off x="0" y="0"/>
          <a:ext cx="0" cy="0"/>
          <a:chOff x="0" y="0"/>
          <a:chExt cx="0" cy="0"/>
        </a:xfrm>
      </p:grpSpPr>
      <p:sp useBgFill="1">
        <p:nvSpPr>
          <p:cNvPr id="65" name="!!Rectangle">
            <a:extLst>
              <a:ext uri="{FF2B5EF4-FFF2-40B4-BE49-F238E27FC236}">
                <a16:creationId xmlns:a16="http://schemas.microsoft.com/office/drawing/2014/main" id="{D5997EA8-5EFC-40CD-A85F-C3C3BC5F9E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A map of the united states&#10;&#10;AI-generated content may be incorrect.">
            <a:extLst>
              <a:ext uri="{FF2B5EF4-FFF2-40B4-BE49-F238E27FC236}">
                <a16:creationId xmlns:a16="http://schemas.microsoft.com/office/drawing/2014/main" id="{6953D3C5-DB74-3042-45AC-EBE6EF98BBBD}"/>
              </a:ext>
            </a:extLst>
          </p:cNvPr>
          <p:cNvPicPr>
            <a:picLocks noGrp="1" noChangeAspect="1"/>
          </p:cNvPicPr>
          <p:nvPr>
            <p:ph type="pic" sz="quarter" idx="15"/>
          </p:nvPr>
        </p:nvPicPr>
        <p:blipFill>
          <a:blip r:embed="rId2"/>
          <a:srcRect b="12110"/>
          <a:stretch>
            <a:fillRect/>
          </a:stretch>
        </p:blipFill>
        <p:spPr>
          <a:xfrm>
            <a:off x="20" y="10"/>
            <a:ext cx="12191979" cy="6857990"/>
          </a:xfrm>
          <a:prstGeom prst="rect">
            <a:avLst/>
          </a:prstGeom>
          <a:blipFill>
            <a:blip r:embed="rId3" cstate="screen">
              <a:extLst>
                <a:ext uri="{28A0092B-C50C-407E-A947-70E740481C1C}">
                  <a14:useLocalDpi xmlns:a14="http://schemas.microsoft.com/office/drawing/2010/main"/>
                </a:ext>
              </a:extLst>
            </a:blip>
            <a:stretch>
              <a:fillRect/>
            </a:stretch>
          </a:blipFill>
        </p:spPr>
      </p:pic>
      <p:sp>
        <p:nvSpPr>
          <p:cNvPr id="67" name="Rectangle 66">
            <a:extLst>
              <a:ext uri="{FF2B5EF4-FFF2-40B4-BE49-F238E27FC236}">
                <a16:creationId xmlns:a16="http://schemas.microsoft.com/office/drawing/2014/main" id="{1CF6A1EC-BD15-42D9-A339-A3970CF7C6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solidFill>
            <a:schemeClr val="bg1">
              <a:alpha val="95000"/>
            </a:schemeClr>
          </a:solidFill>
          <a:ln w="12700">
            <a:solidFill>
              <a:srgbClr val="EFEFE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ACC7547-DD8D-6DB4-4D57-79FD4CD2FF19}"/>
              </a:ext>
            </a:extLst>
          </p:cNvPr>
          <p:cNvSpPr>
            <a:spLocks noGrp="1"/>
          </p:cNvSpPr>
          <p:nvPr>
            <p:ph type="title"/>
          </p:nvPr>
        </p:nvSpPr>
        <p:spPr>
          <a:xfrm>
            <a:off x="1051560" y="4498848"/>
            <a:ext cx="3611880" cy="1536192"/>
          </a:xfrm>
        </p:spPr>
        <p:txBody>
          <a:bodyPr vert="horz" lIns="91440" tIns="45720" rIns="91440" bIns="45720" rtlCol="0" anchor="ctr">
            <a:normAutofit/>
          </a:bodyPr>
          <a:lstStyle/>
          <a:p>
            <a:br>
              <a:rPr lang="en-US" b="1"/>
            </a:br>
            <a:r>
              <a:rPr lang="en-US" b="1"/>
              <a:t>Geographical Popularity</a:t>
            </a:r>
            <a:endParaRPr lang="en-US"/>
          </a:p>
        </p:txBody>
      </p:sp>
      <p:sp>
        <p:nvSpPr>
          <p:cNvPr id="69" name="Rectangle 68">
            <a:extLst>
              <a:ext uri="{FF2B5EF4-FFF2-40B4-BE49-F238E27FC236}">
                <a16:creationId xmlns:a16="http://schemas.microsoft.com/office/drawing/2014/main" id="{A720C27D-5C39-492B-BD68-C220C0F83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1" name="Rectangle 70">
            <a:extLst>
              <a:ext uri="{FF2B5EF4-FFF2-40B4-BE49-F238E27FC236}">
                <a16:creationId xmlns:a16="http://schemas.microsoft.com/office/drawing/2014/main" id="{A4F3394A-A959-460A-ACF9-5FA682C76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25441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AF500D8-7A4A-A57E-ACD4-39FA684F7686}"/>
              </a:ext>
            </a:extLst>
          </p:cNvPr>
          <p:cNvSpPr>
            <a:spLocks noGrp="1"/>
          </p:cNvSpPr>
          <p:nvPr>
            <p:ph sz="quarter" idx="14"/>
          </p:nvPr>
        </p:nvSpPr>
        <p:spPr>
          <a:xfrm>
            <a:off x="5295826" y="4498848"/>
            <a:ext cx="6061022" cy="1536192"/>
          </a:xfrm>
        </p:spPr>
        <p:txBody>
          <a:bodyPr vert="horz" lIns="91440" tIns="45720" rIns="91440" bIns="45720" rtlCol="0" anchor="ctr">
            <a:normAutofit/>
          </a:bodyPr>
          <a:lstStyle/>
          <a:p>
            <a:pPr indent="-228600">
              <a:lnSpc>
                <a:spcPct val="90000"/>
              </a:lnSpc>
              <a:buFont typeface="Arial" panose="020B0604020202020204" pitchFamily="34" charset="0"/>
              <a:buChar char="•"/>
            </a:pPr>
            <a:endParaRPr lang="en-US" sz="1500"/>
          </a:p>
          <a:p>
            <a:pPr indent="-228600">
              <a:lnSpc>
                <a:spcPct val="90000"/>
              </a:lnSpc>
              <a:buFont typeface="Arial" panose="020B0604020202020204" pitchFamily="34" charset="0"/>
              <a:buChar char="•"/>
            </a:pPr>
            <a:r>
              <a:rPr lang="en-US" sz="1500"/>
              <a:t>By analyzing visits by State, it is evident that states with multiple iconic parks, such as Utah (Zion NP), California, and North Carolina, receive a disproportionately high number of visitors. This highlights the importance of location as a predictor.</a:t>
            </a:r>
          </a:p>
        </p:txBody>
      </p:sp>
      <p:sp>
        <p:nvSpPr>
          <p:cNvPr id="5" name="Date Placeholder 4">
            <a:extLst>
              <a:ext uri="{FF2B5EF4-FFF2-40B4-BE49-F238E27FC236}">
                <a16:creationId xmlns:a16="http://schemas.microsoft.com/office/drawing/2014/main" id="{39C7B2FE-16A9-AF69-7E7A-2909778AF8DB}"/>
              </a:ext>
            </a:extLst>
          </p:cNvPr>
          <p:cNvSpPr>
            <a:spLocks noGrp="1"/>
          </p:cNvSpPr>
          <p:nvPr>
            <p:ph type="dt" sz="half" idx="10"/>
          </p:nvPr>
        </p:nvSpPr>
        <p:spPr>
          <a:xfrm>
            <a:off x="1051560" y="6356350"/>
            <a:ext cx="2529840" cy="365125"/>
          </a:xfrm>
        </p:spPr>
        <p:txBody>
          <a:bodyPr vert="horz" lIns="91440" tIns="45720" rIns="91440" bIns="45720" rtlCol="0" anchor="ctr">
            <a:normAutofit/>
          </a:bodyPr>
          <a:lstStyle/>
          <a:p>
            <a:pPr>
              <a:spcAft>
                <a:spcPts val="600"/>
              </a:spcAft>
              <a:defRPr/>
            </a:pPr>
            <a:fld id="{1B2EEDCC-520A-464B-900A-5F7E0E1FFC43}" type="datetime1">
              <a:rPr lang="en-US" sz="1200">
                <a:solidFill>
                  <a:schemeClr val="bg1"/>
                </a:solidFill>
                <a:latin typeface="Calibri" panose="020F0502020204030204"/>
              </a:rPr>
              <a:pPr>
                <a:spcAft>
                  <a:spcPts val="600"/>
                </a:spcAft>
                <a:defRPr/>
              </a:pPr>
              <a:t>8/2/2025</a:t>
            </a:fld>
            <a:endParaRPr lang="en-US" sz="1200">
              <a:solidFill>
                <a:schemeClr val="bg1"/>
              </a:solidFill>
              <a:latin typeface="Calibri" panose="020F0502020204030204"/>
            </a:endParaRPr>
          </a:p>
        </p:txBody>
      </p:sp>
      <p:sp>
        <p:nvSpPr>
          <p:cNvPr id="6" name="Footer Placeholder 5">
            <a:extLst>
              <a:ext uri="{FF2B5EF4-FFF2-40B4-BE49-F238E27FC236}">
                <a16:creationId xmlns:a16="http://schemas.microsoft.com/office/drawing/2014/main" id="{DAEEA53C-38E1-0B7B-2F2E-929054492126}"/>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gn="ctr">
              <a:spcAft>
                <a:spcPts val="600"/>
              </a:spcAft>
              <a:defRPr/>
            </a:pPr>
            <a:r>
              <a:rPr lang="en-US" sz="1200" kern="1200">
                <a:solidFill>
                  <a:schemeClr val="bg1"/>
                </a:solidFill>
                <a:latin typeface="Calibri" panose="020F0502020204030204"/>
                <a:ea typeface="+mn-ea"/>
                <a:cs typeface="+mn-cs"/>
              </a:rPr>
              <a:t>Sample Footer Text</a:t>
            </a:r>
          </a:p>
        </p:txBody>
      </p:sp>
      <p:sp>
        <p:nvSpPr>
          <p:cNvPr id="7" name="Slide Number Placeholder 6">
            <a:extLst>
              <a:ext uri="{FF2B5EF4-FFF2-40B4-BE49-F238E27FC236}">
                <a16:creationId xmlns:a16="http://schemas.microsoft.com/office/drawing/2014/main" id="{188382DC-2081-81B0-1665-F87A30BE3843}"/>
              </a:ext>
            </a:extLst>
          </p:cNvPr>
          <p:cNvSpPr>
            <a:spLocks noGrp="1"/>
          </p:cNvSpPr>
          <p:nvPr>
            <p:ph type="sldNum" sz="quarter" idx="12"/>
          </p:nvPr>
        </p:nvSpPr>
        <p:spPr>
          <a:xfrm>
            <a:off x="8610600" y="6356350"/>
            <a:ext cx="2746248" cy="365125"/>
          </a:xfrm>
        </p:spPr>
        <p:txBody>
          <a:bodyPr vert="horz" lIns="91440" tIns="45720" rIns="91440" bIns="45720" rtlCol="0" anchor="ctr">
            <a:normAutofit/>
          </a:bodyPr>
          <a:lstStyle/>
          <a:p>
            <a:pPr>
              <a:spcAft>
                <a:spcPts val="600"/>
              </a:spcAft>
              <a:defRPr/>
            </a:pPr>
            <a:fld id="{CC057153-B650-4DEB-B370-79DDCFDCE934}" type="slidenum">
              <a:rPr lang="en-US" sz="1200">
                <a:solidFill>
                  <a:schemeClr val="bg1"/>
                </a:solidFill>
                <a:latin typeface="Calibri" panose="020F0502020204030204"/>
              </a:rPr>
              <a:pPr>
                <a:spcAft>
                  <a:spcPts val="600"/>
                </a:spcAft>
                <a:defRPr/>
              </a:pPr>
              <a:t>17</a:t>
            </a:fld>
            <a:endParaRPr lang="en-US" sz="1200">
              <a:solidFill>
                <a:schemeClr val="bg1"/>
              </a:solidFill>
              <a:latin typeface="Calibri" panose="020F0502020204030204"/>
            </a:endParaRPr>
          </a:p>
        </p:txBody>
      </p:sp>
    </p:spTree>
    <p:extLst>
      <p:ext uri="{BB962C8B-B14F-4D97-AF65-F5344CB8AC3E}">
        <p14:creationId xmlns:p14="http://schemas.microsoft.com/office/powerpoint/2010/main" val="307939996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72E51EA-60AD-CBD1-AF45-4C12C622BE76}"/>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71ED420-FF84-51A1-569A-8BDB38233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text rectangle">
            <a:extLst>
              <a:ext uri="{FF2B5EF4-FFF2-40B4-BE49-F238E27FC236}">
                <a16:creationId xmlns:a16="http://schemas.microsoft.com/office/drawing/2014/main" id="{84D152C2-0ECB-FBBF-B95C-5093C0F05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43C2757-9A44-7596-9C0F-477BCC4D7037}"/>
              </a:ext>
            </a:extLst>
          </p:cNvPr>
          <p:cNvSpPr>
            <a:spLocks noGrp="1"/>
          </p:cNvSpPr>
          <p:nvPr>
            <p:ph type="title"/>
          </p:nvPr>
        </p:nvSpPr>
        <p:spPr>
          <a:xfrm>
            <a:off x="841247" y="978619"/>
            <a:ext cx="3410712" cy="1106424"/>
          </a:xfrm>
        </p:spPr>
        <p:txBody>
          <a:bodyPr vert="horz" lIns="91440" tIns="45720" rIns="91440" bIns="45720" rtlCol="0" anchor="ctr">
            <a:normAutofit/>
          </a:bodyPr>
          <a:lstStyle/>
          <a:p>
            <a:br>
              <a:rPr lang="en-US">
                <a:solidFill>
                  <a:srgbClr val="000000"/>
                </a:solidFill>
              </a:rPr>
            </a:br>
            <a:r>
              <a:rPr lang="en-US" b="1">
                <a:solidFill>
                  <a:srgbClr val="000000"/>
                </a:solidFill>
              </a:rPr>
              <a:t>Correlation </a:t>
            </a:r>
            <a:endParaRPr lang="en-US">
              <a:solidFill>
                <a:srgbClr val="000000"/>
              </a:solidFill>
            </a:endParaRPr>
          </a:p>
          <a:p>
            <a:endParaRPr lang="en-US" sz="2800" b="1"/>
          </a:p>
        </p:txBody>
      </p:sp>
      <p:sp>
        <p:nvSpPr>
          <p:cNvPr id="17" name="!!accent">
            <a:extLst>
              <a:ext uri="{FF2B5EF4-FFF2-40B4-BE49-F238E27FC236}">
                <a16:creationId xmlns:a16="http://schemas.microsoft.com/office/drawing/2014/main" id="{9E7BD858-46A5-F45A-E948-C42709751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0888F695-653F-73F0-3792-84B5317CF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A9F4FD7-0BF4-394C-D891-E61ADECD458D}"/>
              </a:ext>
            </a:extLst>
          </p:cNvPr>
          <p:cNvSpPr>
            <a:spLocks noGrp="1"/>
          </p:cNvSpPr>
          <p:nvPr>
            <p:ph sz="quarter" idx="14"/>
          </p:nvPr>
        </p:nvSpPr>
        <p:spPr>
          <a:xfrm>
            <a:off x="841247" y="2359152"/>
            <a:ext cx="3410712" cy="3425043"/>
          </a:xfrm>
        </p:spPr>
        <p:txBody>
          <a:bodyPr vert="horz" lIns="91440" tIns="45720" rIns="91440" bIns="45720" rtlCol="0" anchor="t">
            <a:normAutofit fontScale="92500" lnSpcReduction="20000"/>
          </a:bodyPr>
          <a:lstStyle/>
          <a:p>
            <a:pPr marL="285750" indent="-285750">
              <a:buFont typeface="Arial" panose="020B0604020202020204" pitchFamily="34" charset="0"/>
              <a:buChar char="•"/>
            </a:pPr>
            <a:endParaRPr lang="en-US" sz="1700">
              <a:latin typeface="Avenir Next LT Pro"/>
            </a:endParaRPr>
          </a:p>
          <a:p>
            <a:pPr marL="285750" indent="-285750">
              <a:buChar char="•"/>
            </a:pPr>
            <a:r>
              <a:rPr lang="en-US" sz="1800">
                <a:solidFill>
                  <a:srgbClr val="000000"/>
                </a:solidFill>
                <a:latin typeface="Avenir Next LT Pro"/>
              </a:rPr>
              <a:t>There is a strong positive correlation between </a:t>
            </a:r>
            <a:r>
              <a:rPr lang="en-US" sz="1800" err="1">
                <a:solidFill>
                  <a:srgbClr val="188038"/>
                </a:solidFill>
                <a:latin typeface="Avenir Next LT Pro"/>
              </a:rPr>
              <a:t>recreation_visits</a:t>
            </a:r>
            <a:r>
              <a:rPr lang="en-US" sz="1800">
                <a:solidFill>
                  <a:srgbClr val="000000"/>
                </a:solidFill>
                <a:latin typeface="Avenir Next LT Pro"/>
              </a:rPr>
              <a:t> and </a:t>
            </a:r>
            <a:r>
              <a:rPr lang="en-US" sz="1800" err="1">
                <a:solidFill>
                  <a:srgbClr val="188038"/>
                </a:solidFill>
                <a:latin typeface="Avenir Next LT Pro"/>
              </a:rPr>
              <a:t>recreation_hours</a:t>
            </a:r>
            <a:r>
              <a:rPr lang="en-US" sz="1800">
                <a:solidFill>
                  <a:srgbClr val="000000"/>
                </a:solidFill>
                <a:latin typeface="Avenir Next LT Pro"/>
              </a:rPr>
              <a:t>. This indicates that when more people visit a park, they also tend to stay for longer periods. Shows if a park is visited frequently, and whether people stay longer or shorter.</a:t>
            </a:r>
          </a:p>
          <a:p>
            <a:pPr indent="-228600">
              <a:lnSpc>
                <a:spcPct val="90000"/>
              </a:lnSpc>
              <a:buFont typeface="Arial" panose="020B0604020202020204" pitchFamily="34" charset="0"/>
              <a:buChar char="•"/>
            </a:pPr>
            <a:endParaRPr lang="en-US" sz="1700">
              <a:latin typeface="Avenir Next LT Pro"/>
            </a:endParaRPr>
          </a:p>
        </p:txBody>
      </p:sp>
      <p:pic>
        <p:nvPicPr>
          <p:cNvPr id="8" name="Picture Placeholder 7" descr="A screen shot of a graph&#10;&#10;AI-generated content may be incorrect.">
            <a:extLst>
              <a:ext uri="{FF2B5EF4-FFF2-40B4-BE49-F238E27FC236}">
                <a16:creationId xmlns:a16="http://schemas.microsoft.com/office/drawing/2014/main" id="{4E6E3F0A-7BF6-9FA4-308F-35642CC1ECC1}"/>
              </a:ext>
            </a:extLst>
          </p:cNvPr>
          <p:cNvPicPr>
            <a:picLocks noGrp="1" noChangeAspect="1"/>
          </p:cNvPicPr>
          <p:nvPr>
            <p:ph type="pic" sz="quarter" idx="15"/>
          </p:nvPr>
        </p:nvPicPr>
        <p:blipFill>
          <a:blip r:embed="rId2"/>
          <a:srcRect l="19156" r="19156"/>
          <a:stretch>
            <a:fillRect/>
          </a:stretch>
        </p:blipFill>
        <p:spPr>
          <a:xfrm>
            <a:off x="4980676" y="634382"/>
            <a:ext cx="6657213" cy="5495162"/>
          </a:xfrm>
          <a:prstGeom prst="rect">
            <a:avLst/>
          </a:prstGeom>
          <a:blipFill>
            <a:blip r:embed="rId3" cstate="screen">
              <a:extLst>
                <a:ext uri="{28A0092B-C50C-407E-A947-70E740481C1C}">
                  <a14:useLocalDpi xmlns:a14="http://schemas.microsoft.com/office/drawing/2010/main"/>
                </a:ext>
              </a:extLst>
            </a:blip>
            <a:stretch>
              <a:fillRect/>
            </a:stretch>
          </a:blipFill>
        </p:spPr>
      </p:pic>
      <p:sp>
        <p:nvSpPr>
          <p:cNvPr id="5" name="Date Placeholder 4">
            <a:extLst>
              <a:ext uri="{FF2B5EF4-FFF2-40B4-BE49-F238E27FC236}">
                <a16:creationId xmlns:a16="http://schemas.microsoft.com/office/drawing/2014/main" id="{2A1307AA-4CF7-DA87-D70D-797CC8D6CEC0}"/>
              </a:ext>
            </a:extLst>
          </p:cNvPr>
          <p:cNvSpPr>
            <a:spLocks noGrp="1"/>
          </p:cNvSpPr>
          <p:nvPr>
            <p:ph type="dt" sz="half" idx="10"/>
          </p:nvPr>
        </p:nvSpPr>
        <p:spPr>
          <a:xfrm>
            <a:off x="841248" y="6356350"/>
            <a:ext cx="2743200" cy="365125"/>
          </a:xfrm>
        </p:spPr>
        <p:txBody>
          <a:bodyPr vert="horz" lIns="91440" tIns="45720" rIns="91440" bIns="45720" rtlCol="0" anchor="ctr">
            <a:normAutofit/>
          </a:bodyPr>
          <a:lstStyle/>
          <a:p>
            <a:pPr>
              <a:spcAft>
                <a:spcPts val="600"/>
              </a:spcAft>
              <a:defRPr/>
            </a:pPr>
            <a:fld id="{1B2EEDCC-520A-464B-900A-5F7E0E1FFC43}" type="datetime1">
              <a:rPr lang="en-US" sz="1200">
                <a:solidFill>
                  <a:schemeClr val="tx1">
                    <a:lumMod val="50000"/>
                    <a:lumOff val="50000"/>
                  </a:schemeClr>
                </a:solidFill>
                <a:latin typeface="Calibri" panose="020F0502020204030204"/>
              </a:rPr>
              <a:pPr>
                <a:spcAft>
                  <a:spcPts val="600"/>
                </a:spcAft>
                <a:defRPr/>
              </a:pPr>
              <a:t>8/2/2025</a:t>
            </a:fld>
            <a:endParaRPr lang="en-US" sz="1200">
              <a:solidFill>
                <a:schemeClr val="tx1">
                  <a:lumMod val="50000"/>
                  <a:lumOff val="50000"/>
                </a:schemeClr>
              </a:solidFill>
              <a:latin typeface="Calibri" panose="020F0502020204030204"/>
            </a:endParaRPr>
          </a:p>
        </p:txBody>
      </p:sp>
      <p:sp>
        <p:nvSpPr>
          <p:cNvPr id="6" name="Footer Placeholder 5">
            <a:extLst>
              <a:ext uri="{FF2B5EF4-FFF2-40B4-BE49-F238E27FC236}">
                <a16:creationId xmlns:a16="http://schemas.microsoft.com/office/drawing/2014/main" id="{43FA501D-103E-9B1A-DBAB-A46DE16BB575}"/>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gn="ctr">
              <a:spcAft>
                <a:spcPts val="600"/>
              </a:spcAft>
              <a:defRPr/>
            </a:pPr>
            <a:r>
              <a:rPr lang="en-US" sz="1200" kern="1200">
                <a:solidFill>
                  <a:schemeClr val="tx1">
                    <a:lumMod val="50000"/>
                    <a:lumOff val="50000"/>
                  </a:schemeClr>
                </a:solidFill>
                <a:latin typeface="Calibri" panose="020F0502020204030204"/>
                <a:ea typeface="+mn-ea"/>
                <a:cs typeface="+mn-cs"/>
              </a:rPr>
              <a:t>Sample Footer Text</a:t>
            </a:r>
          </a:p>
        </p:txBody>
      </p:sp>
      <p:sp>
        <p:nvSpPr>
          <p:cNvPr id="7" name="Slide Number Placeholder 6">
            <a:extLst>
              <a:ext uri="{FF2B5EF4-FFF2-40B4-BE49-F238E27FC236}">
                <a16:creationId xmlns:a16="http://schemas.microsoft.com/office/drawing/2014/main" id="{0C342E6D-68EC-55E6-60FE-C160BB88BD95}"/>
              </a:ext>
            </a:extLst>
          </p:cNvPr>
          <p:cNvSpPr>
            <a:spLocks noGrp="1"/>
          </p:cNvSpPr>
          <p:nvPr>
            <p:ph type="sldNum" sz="quarter" idx="12"/>
          </p:nvPr>
        </p:nvSpPr>
        <p:spPr>
          <a:xfrm>
            <a:off x="8613648" y="6356350"/>
            <a:ext cx="2743200" cy="365125"/>
          </a:xfrm>
        </p:spPr>
        <p:txBody>
          <a:bodyPr vert="horz" lIns="91440" tIns="45720" rIns="91440" bIns="45720" rtlCol="0" anchor="ctr">
            <a:normAutofit/>
          </a:bodyPr>
          <a:lstStyle/>
          <a:p>
            <a:pPr>
              <a:spcAft>
                <a:spcPts val="600"/>
              </a:spcAft>
              <a:defRPr/>
            </a:pPr>
            <a:fld id="{CC057153-B650-4DEB-B370-79DDCFDCE934}" type="slidenum">
              <a:rPr lang="en-US" sz="1200">
                <a:solidFill>
                  <a:schemeClr val="tx1">
                    <a:lumMod val="50000"/>
                    <a:lumOff val="50000"/>
                  </a:schemeClr>
                </a:solidFill>
                <a:latin typeface="Calibri" panose="020F0502020204030204"/>
              </a:rPr>
              <a:pPr>
                <a:spcAft>
                  <a:spcPts val="600"/>
                </a:spcAft>
                <a:defRPr/>
              </a:pPr>
              <a:t>18</a:t>
            </a:fld>
            <a:endParaRPr lang="en-US" sz="1200">
              <a:solidFill>
                <a:schemeClr val="tx1">
                  <a:lumMod val="50000"/>
                  <a:lumOff val="50000"/>
                </a:schemeClr>
              </a:solidFill>
              <a:latin typeface="Calibri" panose="020F0502020204030204"/>
            </a:endParaRPr>
          </a:p>
        </p:txBody>
      </p:sp>
    </p:spTree>
    <p:extLst>
      <p:ext uri="{BB962C8B-B14F-4D97-AF65-F5344CB8AC3E}">
        <p14:creationId xmlns:p14="http://schemas.microsoft.com/office/powerpoint/2010/main" val="282730314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18F16-B9E1-2EDB-371C-6F8E6EE771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A0D9B8-882F-A9DB-3CAF-9E181B8EFACB}"/>
              </a:ext>
            </a:extLst>
          </p:cNvPr>
          <p:cNvSpPr>
            <a:spLocks noGrp="1"/>
          </p:cNvSpPr>
          <p:nvPr>
            <p:ph type="title"/>
          </p:nvPr>
        </p:nvSpPr>
        <p:spPr>
          <a:xfrm>
            <a:off x="431172" y="280446"/>
            <a:ext cx="11450917" cy="1176521"/>
          </a:xfrm>
        </p:spPr>
        <p:txBody>
          <a:bodyPr/>
          <a:lstStyle/>
          <a:p>
            <a:br>
              <a:rPr lang="en-US" sz="3200" b="1">
                <a:solidFill>
                  <a:srgbClr val="000000"/>
                </a:solidFill>
                <a:latin typeface="Neue Haas Grotesk Text Pro"/>
              </a:rPr>
            </a:br>
            <a:r>
              <a:rPr lang="en-US" sz="3200" b="1">
                <a:solidFill>
                  <a:srgbClr val="000000"/>
                </a:solidFill>
                <a:latin typeface="Neue Haas Grotesk Text Pro"/>
              </a:rPr>
              <a:t>RECOMMENDATIONS</a:t>
            </a:r>
          </a:p>
          <a:p>
            <a:endParaRPr lang="en-US" sz="3200" b="1"/>
          </a:p>
        </p:txBody>
      </p:sp>
      <p:sp>
        <p:nvSpPr>
          <p:cNvPr id="3" name="Subtitle 2">
            <a:extLst>
              <a:ext uri="{FF2B5EF4-FFF2-40B4-BE49-F238E27FC236}">
                <a16:creationId xmlns:a16="http://schemas.microsoft.com/office/drawing/2014/main" id="{657E7706-26BA-D6C0-9CA7-2F55566BDCA1}"/>
              </a:ext>
            </a:extLst>
          </p:cNvPr>
          <p:cNvSpPr>
            <a:spLocks noGrp="1"/>
          </p:cNvSpPr>
          <p:nvPr>
            <p:ph type="body" idx="1"/>
          </p:nvPr>
        </p:nvSpPr>
        <p:spPr>
          <a:xfrm>
            <a:off x="431172" y="1709478"/>
            <a:ext cx="11450917" cy="4645967"/>
          </a:xfrm>
        </p:spPr>
        <p:txBody>
          <a:bodyPr vert="horz" lIns="91440" tIns="45720" rIns="91440" bIns="45720" rtlCol="0" anchor="b">
            <a:noAutofit/>
          </a:bodyPr>
          <a:lstStyle/>
          <a:p>
            <a:pPr marL="285750" indent="-285750">
              <a:lnSpc>
                <a:spcPct val="130000"/>
              </a:lnSpc>
              <a:buFont typeface="Arial"/>
              <a:buChar char="•"/>
            </a:pPr>
            <a:r>
              <a:rPr lang="en-US" sz="1800" b="1">
                <a:solidFill>
                  <a:srgbClr val="000000"/>
                </a:solidFill>
                <a:latin typeface="Grandview Display"/>
              </a:rPr>
              <a:t>Dynamic Staffing</a:t>
            </a:r>
            <a:r>
              <a:rPr lang="en-US" sz="1800">
                <a:solidFill>
                  <a:srgbClr val="000000"/>
                </a:solidFill>
                <a:latin typeface="Grandview Display"/>
              </a:rPr>
              <a:t>: Use the predictive model's forecasts to adjust staffing levels in real-time. During peak summer months (June, July, August), schedule additional staff for visitor centers, maintenance, and ranger patrols. Conversely, reduce staffing in off-peak months to optimize labor costs.</a:t>
            </a:r>
            <a:endParaRPr lang="en-US"/>
          </a:p>
          <a:p>
            <a:pPr marL="285750" indent="-285750">
              <a:lnSpc>
                <a:spcPct val="130000"/>
              </a:lnSpc>
              <a:buFont typeface="Arial"/>
              <a:buChar char="•"/>
            </a:pPr>
            <a:r>
              <a:rPr lang="en-US" sz="1800" b="1">
                <a:solidFill>
                  <a:srgbClr val="000000"/>
                </a:solidFill>
                <a:latin typeface="Grandview Display"/>
              </a:rPr>
              <a:t>Inventory Management</a:t>
            </a:r>
            <a:r>
              <a:rPr lang="en-US" sz="1800">
                <a:solidFill>
                  <a:srgbClr val="000000"/>
                </a:solidFill>
                <a:latin typeface="Grandview Display"/>
              </a:rPr>
              <a:t>: Anticipate the demand for park passes, maps, and gift shop items by using historical data and forecasts. Ensure inventories are fully stocked before the summer surge and adjusted appropriately for the low-demand seasons.</a:t>
            </a:r>
          </a:p>
          <a:p>
            <a:pPr marL="285750" indent="-285750">
              <a:lnSpc>
                <a:spcPct val="130000"/>
              </a:lnSpc>
              <a:buFont typeface="Arial"/>
              <a:buChar char="•"/>
            </a:pPr>
            <a:r>
              <a:rPr lang="en-US" sz="1800" b="1">
                <a:solidFill>
                  <a:srgbClr val="000000"/>
                </a:solidFill>
                <a:latin typeface="Grandview Display"/>
              </a:rPr>
              <a:t>Promote Off-Season Travel</a:t>
            </a:r>
            <a:r>
              <a:rPr lang="en-US" sz="1800">
                <a:solidFill>
                  <a:srgbClr val="000000"/>
                </a:solidFill>
                <a:latin typeface="Grandview Display"/>
              </a:rPr>
              <a:t>: Launch targeted marketing campaigns highlighting the unique benefits of visiting in the spring or fall. Emphasize activities like fall foliage hikes, winter wildlife viewing, or spring time wildflowers to attract visitors during traditionally slower months.</a:t>
            </a:r>
          </a:p>
          <a:p>
            <a:pPr marL="285750" indent="-285750">
              <a:lnSpc>
                <a:spcPct val="130000"/>
              </a:lnSpc>
              <a:buFont typeface="Arial"/>
              <a:buChar char="•"/>
            </a:pPr>
            <a:endParaRPr lang="en-US">
              <a:solidFill>
                <a:srgbClr val="000000"/>
              </a:solidFill>
              <a:latin typeface="Avenir Next LT Pro Light"/>
            </a:endParaRPr>
          </a:p>
          <a:p>
            <a:pPr marL="285750" indent="-285750">
              <a:lnSpc>
                <a:spcPct val="130000"/>
              </a:lnSpc>
              <a:buFont typeface="Arial"/>
              <a:buChar char="•"/>
            </a:pPr>
            <a:endParaRPr lang="en-US" sz="1400" b="1">
              <a:solidFill>
                <a:srgbClr val="000000"/>
              </a:solidFill>
              <a:latin typeface="Grandview Display"/>
            </a:endParaRPr>
          </a:p>
        </p:txBody>
      </p:sp>
      <p:sp>
        <p:nvSpPr>
          <p:cNvPr id="4" name="Date Placeholder 3">
            <a:extLst>
              <a:ext uri="{FF2B5EF4-FFF2-40B4-BE49-F238E27FC236}">
                <a16:creationId xmlns:a16="http://schemas.microsoft.com/office/drawing/2014/main" id="{D98C133A-4B60-47E2-2FC6-9E3E186183B4}"/>
              </a:ext>
            </a:extLst>
          </p:cNvPr>
          <p:cNvSpPr>
            <a:spLocks noGrp="1"/>
          </p:cNvSpPr>
          <p:nvPr>
            <p:ph type="dt" sz="half" idx="10"/>
          </p:nvPr>
        </p:nvSpPr>
        <p:spPr/>
        <p:txBody>
          <a:bodyPr/>
          <a:lstStyle/>
          <a:p>
            <a:fld id="{44E2E664-B024-4B15-A27C-3009EED3249B}" type="datetime1">
              <a:rPr lang="en-US" smtClean="0"/>
              <a:t>8/2/2025</a:t>
            </a:fld>
            <a:endParaRPr lang="en-US"/>
          </a:p>
        </p:txBody>
      </p:sp>
      <p:sp>
        <p:nvSpPr>
          <p:cNvPr id="5" name="Footer Placeholder 4">
            <a:extLst>
              <a:ext uri="{FF2B5EF4-FFF2-40B4-BE49-F238E27FC236}">
                <a16:creationId xmlns:a16="http://schemas.microsoft.com/office/drawing/2014/main" id="{73672AC1-BD32-ABCA-BE63-089D6F5979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BDEEE86-4A06-D4B5-778E-8B32CA58E8D1}"/>
              </a:ext>
            </a:extLst>
          </p:cNvPr>
          <p:cNvSpPr>
            <a:spLocks noGrp="1"/>
          </p:cNvSpPr>
          <p:nvPr>
            <p:ph type="sldNum" sz="quarter" idx="12"/>
          </p:nvPr>
        </p:nvSpPr>
        <p:spPr/>
        <p:txBody>
          <a:bodyPr/>
          <a:lstStyle/>
          <a:p>
            <a:fld id="{84C450F2-3BB4-4AE4-8A35-A9D7AEA4C850}" type="slidenum">
              <a:rPr lang="en-US" smtClean="0"/>
              <a:t>19</a:t>
            </a:fld>
            <a:endParaRPr lang="en-US"/>
          </a:p>
        </p:txBody>
      </p:sp>
    </p:spTree>
    <p:extLst>
      <p:ext uri="{BB962C8B-B14F-4D97-AF65-F5344CB8AC3E}">
        <p14:creationId xmlns:p14="http://schemas.microsoft.com/office/powerpoint/2010/main" val="87944565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E11D-5CF4-C41C-EABB-0329F8A89FEF}"/>
              </a:ext>
            </a:extLst>
          </p:cNvPr>
          <p:cNvSpPr>
            <a:spLocks noGrp="1"/>
          </p:cNvSpPr>
          <p:nvPr>
            <p:ph type="title"/>
          </p:nvPr>
        </p:nvSpPr>
        <p:spPr>
          <a:xfrm>
            <a:off x="8153400" y="1128094"/>
            <a:ext cx="3434180" cy="1415270"/>
          </a:xfrm>
        </p:spPr>
        <p:txBody>
          <a:bodyPr anchor="t">
            <a:normAutofit/>
          </a:bodyPr>
          <a:lstStyle/>
          <a:p>
            <a:r>
              <a:rPr lang="en-US">
                <a:latin typeface="Neue Haas Grotesk Text Pro"/>
              </a:rPr>
              <a:t>content</a:t>
            </a:r>
            <a:endParaRPr lang="en-US"/>
          </a:p>
        </p:txBody>
      </p:sp>
      <p:pic>
        <p:nvPicPr>
          <p:cNvPr id="7" name="Picture 6" descr="640x1136px | free download | HD wallpaper: Black Background Wood I ...">
            <a:extLst>
              <a:ext uri="{FF2B5EF4-FFF2-40B4-BE49-F238E27FC236}">
                <a16:creationId xmlns:a16="http://schemas.microsoft.com/office/drawing/2014/main" id="{669CA5AF-2CAA-4E1D-3AD6-C4A907F4FFED}"/>
              </a:ext>
            </a:extLst>
          </p:cNvPr>
          <p:cNvPicPr>
            <a:picLocks noChangeAspect="1"/>
          </p:cNvPicPr>
          <p:nvPr/>
        </p:nvPicPr>
        <p:blipFill>
          <a:blip r:embed="rId2"/>
          <a:srcRect l="16897" r="15195"/>
          <a:stretch>
            <a:fillRect/>
          </a:stretch>
        </p:blipFill>
        <p:spPr>
          <a:xfrm>
            <a:off x="4491" y="10"/>
            <a:ext cx="6379285" cy="6857990"/>
          </a:xfrm>
          <a:prstGeom prst="rect">
            <a:avLst/>
          </a:prstGeom>
        </p:spPr>
      </p:pic>
      <p:cxnSp>
        <p:nvCxnSpPr>
          <p:cNvPr id="17" name="Straight Connector 16">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5957BAC-900D-1340-810B-1D1841A59924}"/>
              </a:ext>
            </a:extLst>
          </p:cNvPr>
          <p:cNvSpPr>
            <a:spLocks noGrp="1"/>
          </p:cNvSpPr>
          <p:nvPr>
            <p:ph idx="1"/>
          </p:nvPr>
        </p:nvSpPr>
        <p:spPr>
          <a:xfrm>
            <a:off x="8153400" y="2543364"/>
            <a:ext cx="3434180" cy="3599019"/>
          </a:xfrm>
        </p:spPr>
        <p:txBody>
          <a:bodyPr vert="horz" lIns="91440" tIns="45720" rIns="91440" bIns="45720" rtlCol="0">
            <a:normAutofit/>
          </a:bodyPr>
          <a:lstStyle/>
          <a:p>
            <a:endParaRPr lang="en-US" sz="2000">
              <a:latin typeface="Avenir Next LT Pro"/>
            </a:endParaRPr>
          </a:p>
          <a:p>
            <a:r>
              <a:rPr lang="en-US" sz="2000">
                <a:latin typeface="Avenir Next LT Pro"/>
              </a:rPr>
              <a:t>Project Introduction </a:t>
            </a:r>
          </a:p>
          <a:p>
            <a:r>
              <a:rPr lang="en-US" sz="2000">
                <a:latin typeface="Avenir Next LT Pro"/>
              </a:rPr>
              <a:t>Methodology </a:t>
            </a:r>
          </a:p>
          <a:p>
            <a:r>
              <a:rPr lang="en-US" sz="2000">
                <a:latin typeface="Avenir Next LT Pro"/>
              </a:rPr>
              <a:t>Results </a:t>
            </a:r>
          </a:p>
          <a:p>
            <a:r>
              <a:rPr lang="en-US" sz="2000">
                <a:latin typeface="Avenir Next LT Pro"/>
              </a:rPr>
              <a:t>Recommendations </a:t>
            </a:r>
          </a:p>
          <a:p>
            <a:r>
              <a:rPr lang="en-US" sz="2000">
                <a:latin typeface="Avenir Next LT Pro"/>
              </a:rPr>
              <a:t>Future Work</a:t>
            </a:r>
          </a:p>
          <a:p>
            <a:endParaRPr lang="en-US" sz="2000"/>
          </a:p>
        </p:txBody>
      </p:sp>
      <p:sp>
        <p:nvSpPr>
          <p:cNvPr id="4" name="Date Placeholder 3">
            <a:extLst>
              <a:ext uri="{FF2B5EF4-FFF2-40B4-BE49-F238E27FC236}">
                <a16:creationId xmlns:a16="http://schemas.microsoft.com/office/drawing/2014/main" id="{5B0C9562-6CA0-45CF-6BFF-B9A70D82A4C1}"/>
              </a:ext>
            </a:extLst>
          </p:cNvPr>
          <p:cNvSpPr>
            <a:spLocks noGrp="1"/>
          </p:cNvSpPr>
          <p:nvPr>
            <p:ph type="dt" sz="half" idx="10"/>
          </p:nvPr>
        </p:nvSpPr>
        <p:spPr>
          <a:xfrm>
            <a:off x="838200" y="6356350"/>
            <a:ext cx="2743200" cy="365125"/>
          </a:xfrm>
        </p:spPr>
        <p:txBody>
          <a:bodyPr>
            <a:normAutofit/>
          </a:bodyPr>
          <a:lstStyle/>
          <a:p>
            <a:pPr>
              <a:spcAft>
                <a:spcPts val="600"/>
              </a:spcAft>
            </a:pPr>
            <a:fld id="{FE21D4C7-8630-4B98-978C-30388BBD4EE8}" type="datetime1">
              <a:rPr lang="en-US">
                <a:solidFill>
                  <a:srgbClr val="FFFFFF"/>
                </a:solidFill>
              </a:rPr>
              <a:pPr>
                <a:spcAft>
                  <a:spcPts val="600"/>
                </a:spcAft>
              </a:pPr>
              <a:t>8/2/2025</a:t>
            </a:fld>
            <a:endParaRPr lang="en-US">
              <a:solidFill>
                <a:srgbClr val="FFFFFF"/>
              </a:solidFill>
            </a:endParaRPr>
          </a:p>
        </p:txBody>
      </p:sp>
      <p:sp>
        <p:nvSpPr>
          <p:cNvPr id="5" name="Footer Placeholder 4">
            <a:extLst>
              <a:ext uri="{FF2B5EF4-FFF2-40B4-BE49-F238E27FC236}">
                <a16:creationId xmlns:a16="http://schemas.microsoft.com/office/drawing/2014/main" id="{32231DCE-23C4-66F6-76C6-55D4D8BCD852}"/>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solidFill>
                  <a:srgbClr val="FFFFFF"/>
                </a:solidFill>
              </a:rPr>
              <a:t>Sample Footer Text</a:t>
            </a:r>
          </a:p>
        </p:txBody>
      </p:sp>
      <p:sp>
        <p:nvSpPr>
          <p:cNvPr id="6" name="Slide Number Placeholder 5">
            <a:extLst>
              <a:ext uri="{FF2B5EF4-FFF2-40B4-BE49-F238E27FC236}">
                <a16:creationId xmlns:a16="http://schemas.microsoft.com/office/drawing/2014/main" id="{5F29AFBB-E0DE-6973-0E64-56CDA1157E63}"/>
              </a:ext>
            </a:extLst>
          </p:cNvPr>
          <p:cNvSpPr>
            <a:spLocks noGrp="1"/>
          </p:cNvSpPr>
          <p:nvPr>
            <p:ph type="sldNum" sz="quarter" idx="12"/>
          </p:nvPr>
        </p:nvSpPr>
        <p:spPr>
          <a:xfrm>
            <a:off x="8610600" y="6356350"/>
            <a:ext cx="2743200" cy="365125"/>
          </a:xfrm>
        </p:spPr>
        <p:txBody>
          <a:bodyPr>
            <a:normAutofit/>
          </a:bodyPr>
          <a:lstStyle/>
          <a:p>
            <a:pPr>
              <a:spcAft>
                <a:spcPts val="600"/>
              </a:spcAft>
            </a:pPr>
            <a:fld id="{84C450F2-3BB4-4AE4-8A35-A9D7AEA4C850}" type="slidenum">
              <a:rPr lang="en-US" smtClean="0"/>
              <a:pPr>
                <a:spcAft>
                  <a:spcPts val="600"/>
                </a:spcAft>
              </a:pPr>
              <a:t>2</a:t>
            </a:fld>
            <a:endParaRPr lang="en-US"/>
          </a:p>
        </p:txBody>
      </p:sp>
    </p:spTree>
    <p:extLst>
      <p:ext uri="{BB962C8B-B14F-4D97-AF65-F5344CB8AC3E}">
        <p14:creationId xmlns:p14="http://schemas.microsoft.com/office/powerpoint/2010/main" val="3807476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D8F6344-C8DC-DE51-FAA6-E66878993C28}"/>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6A93375-047D-A331-5077-D7E5B3F1E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AEF3DC02-1394-FC64-75E2-52BC5BA32F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8" name="Picture Placeholder 7" descr="3840x2160px | free download | HD wallpaper: gray surface, texture ...">
            <a:extLst>
              <a:ext uri="{FF2B5EF4-FFF2-40B4-BE49-F238E27FC236}">
                <a16:creationId xmlns:a16="http://schemas.microsoft.com/office/drawing/2014/main" id="{D29183D4-48C6-0888-5561-CFF13534F874}"/>
              </a:ext>
            </a:extLst>
          </p:cNvPr>
          <p:cNvPicPr>
            <a:picLocks noGrp="1" noChangeAspect="1"/>
          </p:cNvPicPr>
          <p:nvPr>
            <p:ph type="pic" sz="quarter" idx="15"/>
          </p:nvPr>
        </p:nvPicPr>
        <p:blipFill>
          <a:blip r:embed="rId2"/>
          <a:srcRect/>
          <a:stretch>
            <a:fillRect/>
          </a:stretch>
        </p:blipFill>
        <p:spPr>
          <a:xfrm>
            <a:off x="1497" y="10"/>
            <a:ext cx="12189005" cy="6857990"/>
          </a:xfrm>
          <a:prstGeom prst="rect">
            <a:avLst/>
          </a:prstGeom>
          <a:blipFill>
            <a:blip r:embed="rId3" cstate="screen">
              <a:extLst>
                <a:ext uri="{28A0092B-C50C-407E-A947-70E740481C1C}">
                  <a14:useLocalDpi xmlns:a14="http://schemas.microsoft.com/office/drawing/2010/main"/>
                </a:ext>
              </a:extLst>
            </a:blip>
            <a:stretch>
              <a:fillRect/>
            </a:stretch>
          </a:blipFill>
        </p:spPr>
      </p:pic>
      <p:sp>
        <p:nvSpPr>
          <p:cNvPr id="2" name="Title 1">
            <a:extLst>
              <a:ext uri="{FF2B5EF4-FFF2-40B4-BE49-F238E27FC236}">
                <a16:creationId xmlns:a16="http://schemas.microsoft.com/office/drawing/2014/main" id="{8D717762-C5BE-294F-5799-74BAF1C14A6A}"/>
              </a:ext>
            </a:extLst>
          </p:cNvPr>
          <p:cNvSpPr>
            <a:spLocks noGrp="1"/>
          </p:cNvSpPr>
          <p:nvPr>
            <p:ph type="title"/>
          </p:nvPr>
        </p:nvSpPr>
        <p:spPr>
          <a:xfrm>
            <a:off x="1198181" y="513246"/>
            <a:ext cx="9792471" cy="1381301"/>
          </a:xfrm>
        </p:spPr>
        <p:txBody>
          <a:bodyPr vert="horz" lIns="91440" tIns="45720" rIns="91440" bIns="45720" rtlCol="0" anchor="ctr">
            <a:normAutofit/>
          </a:bodyPr>
          <a:lstStyle/>
          <a:p>
            <a:br>
              <a:rPr lang="en-US">
                <a:solidFill>
                  <a:schemeClr val="bg1"/>
                </a:solidFill>
              </a:rPr>
            </a:br>
            <a:r>
              <a:rPr lang="en-US" b="1">
                <a:solidFill>
                  <a:schemeClr val="bg1"/>
                </a:solidFill>
              </a:rPr>
              <a:t>Future work</a:t>
            </a:r>
          </a:p>
          <a:p>
            <a:endParaRPr lang="en-US" sz="4400">
              <a:solidFill>
                <a:schemeClr val="bg1"/>
              </a:solidFill>
            </a:endParaRPr>
          </a:p>
        </p:txBody>
      </p:sp>
      <p:sp>
        <p:nvSpPr>
          <p:cNvPr id="4" name="Content Placeholder 3">
            <a:extLst>
              <a:ext uri="{FF2B5EF4-FFF2-40B4-BE49-F238E27FC236}">
                <a16:creationId xmlns:a16="http://schemas.microsoft.com/office/drawing/2014/main" id="{C129259D-4DB7-0844-748C-6198FA9B2B9F}"/>
              </a:ext>
            </a:extLst>
          </p:cNvPr>
          <p:cNvSpPr>
            <a:spLocks noGrp="1"/>
          </p:cNvSpPr>
          <p:nvPr>
            <p:ph sz="quarter" idx="14"/>
          </p:nvPr>
        </p:nvSpPr>
        <p:spPr>
          <a:xfrm>
            <a:off x="982521" y="1203629"/>
            <a:ext cx="10525715" cy="5155496"/>
          </a:xfrm>
        </p:spPr>
        <p:txBody>
          <a:bodyPr vert="horz" lIns="91440" tIns="45720" rIns="91440" bIns="45720" rtlCol="0" anchor="t">
            <a:noAutofit/>
          </a:bodyPr>
          <a:lstStyle/>
          <a:p>
            <a:pPr marL="285750" indent="-285750">
              <a:lnSpc>
                <a:spcPct val="130000"/>
              </a:lnSpc>
              <a:buFont typeface="Arial,Sans-Serif" panose="020B0604020202020204" pitchFamily="34" charset="0"/>
            </a:pPr>
            <a:endParaRPr lang="en-US">
              <a:solidFill>
                <a:schemeClr val="bg1"/>
              </a:solidFill>
              <a:latin typeface="Grandview Display"/>
            </a:endParaRPr>
          </a:p>
          <a:p>
            <a:pPr marL="285750" indent="-285750">
              <a:lnSpc>
                <a:spcPct val="130000"/>
              </a:lnSpc>
              <a:buFont typeface="Arial,Sans-Serif" panose="020B0604020202020204" pitchFamily="34" charset="0"/>
            </a:pPr>
            <a:endParaRPr lang="en-US" sz="1600">
              <a:solidFill>
                <a:schemeClr val="bg1"/>
              </a:solidFill>
              <a:latin typeface="Avenir Next LT Pro Light"/>
            </a:endParaRPr>
          </a:p>
          <a:p>
            <a:pPr marL="285750" indent="-285750">
              <a:lnSpc>
                <a:spcPct val="130000"/>
              </a:lnSpc>
              <a:buFont typeface="Arial,Sans-Serif" panose="020B0604020202020204" pitchFamily="34" charset="0"/>
            </a:pPr>
            <a:r>
              <a:rPr lang="en-US" sz="1600" b="1">
                <a:solidFill>
                  <a:schemeClr val="bg1"/>
                </a:solidFill>
                <a:latin typeface="Avenir Next LT Pro Light"/>
              </a:rPr>
              <a:t>Integrate External Data Sources</a:t>
            </a:r>
            <a:endParaRPr lang="en-US" sz="1600">
              <a:solidFill>
                <a:schemeClr val="bg1"/>
              </a:solidFill>
              <a:latin typeface="Avenir Next LT Pro Light"/>
            </a:endParaRPr>
          </a:p>
          <a:p>
            <a:pPr marL="285750" indent="-285750">
              <a:lnSpc>
                <a:spcPct val="130000"/>
              </a:lnSpc>
              <a:buFont typeface="Arial,Sans-Serif" panose="020B0604020202020204" pitchFamily="34" charset="0"/>
            </a:pPr>
            <a:r>
              <a:rPr lang="en-US" sz="1600">
                <a:solidFill>
                  <a:schemeClr val="bg1"/>
                </a:solidFill>
                <a:latin typeface="Avenir Next LT Pro Light"/>
              </a:rPr>
              <a:t>Add weather, event, and holiday data to capture real-time factors influencing visitation.</a:t>
            </a:r>
          </a:p>
          <a:p>
            <a:pPr marL="285750" indent="-285750">
              <a:lnSpc>
                <a:spcPct val="130000"/>
              </a:lnSpc>
              <a:buFont typeface="Arial,Sans-Serif" panose="020B0604020202020204" pitchFamily="34" charset="0"/>
            </a:pPr>
            <a:r>
              <a:rPr lang="en-US" sz="1600">
                <a:solidFill>
                  <a:schemeClr val="bg1"/>
                </a:solidFill>
                <a:latin typeface="Avenir Next LT Pro Light"/>
              </a:rPr>
              <a:t>Example: Rainfall might reduce visits; public holidays may cause spikes.</a:t>
            </a:r>
          </a:p>
          <a:p>
            <a:pPr marL="285750" indent="-285750">
              <a:lnSpc>
                <a:spcPct val="130000"/>
              </a:lnSpc>
              <a:buFont typeface="Arial,Sans-Serif" panose="020B0604020202020204" pitchFamily="34" charset="0"/>
            </a:pPr>
            <a:r>
              <a:rPr lang="en-US" sz="1600" b="1">
                <a:solidFill>
                  <a:schemeClr val="bg1"/>
                </a:solidFill>
                <a:latin typeface="Avenir Next LT Pro Light"/>
              </a:rPr>
              <a:t>Park-Specific Predictive Models</a:t>
            </a:r>
            <a:endParaRPr lang="en-US" sz="1600">
              <a:solidFill>
                <a:schemeClr val="bg1"/>
              </a:solidFill>
              <a:latin typeface="Avenir Next LT Pro Light"/>
            </a:endParaRPr>
          </a:p>
          <a:p>
            <a:pPr marL="285750" indent="-285750">
              <a:lnSpc>
                <a:spcPct val="130000"/>
              </a:lnSpc>
              <a:buFont typeface="Arial,Sans-Serif" panose="020B0604020202020204" pitchFamily="34" charset="0"/>
            </a:pPr>
            <a:r>
              <a:rPr lang="en-US" sz="1600">
                <a:solidFill>
                  <a:schemeClr val="bg1"/>
                </a:solidFill>
                <a:latin typeface="Avenir Next LT Pro Light"/>
              </a:rPr>
              <a:t>Build individualized models for high-traffic parks like Yellowstone or Zion.</a:t>
            </a:r>
          </a:p>
          <a:p>
            <a:pPr marL="285750" indent="-285750">
              <a:lnSpc>
                <a:spcPct val="130000"/>
              </a:lnSpc>
              <a:buFont typeface="Arial,Sans-Serif" panose="020B0604020202020204" pitchFamily="34" charset="0"/>
            </a:pPr>
            <a:r>
              <a:rPr lang="en-US" sz="1600">
                <a:solidFill>
                  <a:schemeClr val="bg1"/>
                </a:solidFill>
                <a:latin typeface="Avenir Next LT Pro Light"/>
              </a:rPr>
              <a:t>These models could account for park-specific trends and features (e.g., accessibility, capacity).</a:t>
            </a:r>
          </a:p>
          <a:p>
            <a:pPr marL="285750" indent="-285750">
              <a:lnSpc>
                <a:spcPct val="130000"/>
              </a:lnSpc>
              <a:buFont typeface="Arial,Sans-Serif" panose="020B0604020202020204" pitchFamily="34" charset="0"/>
            </a:pPr>
            <a:r>
              <a:rPr lang="en-US" sz="1600" b="1">
                <a:solidFill>
                  <a:schemeClr val="bg1"/>
                </a:solidFill>
                <a:latin typeface="Avenir Next LT Pro Light"/>
              </a:rPr>
              <a:t>Real-Time Forecasting System</a:t>
            </a:r>
            <a:endParaRPr lang="en-US" sz="1600">
              <a:solidFill>
                <a:schemeClr val="bg1"/>
              </a:solidFill>
              <a:latin typeface="Avenir Next LT Pro Light"/>
            </a:endParaRPr>
          </a:p>
          <a:p>
            <a:pPr marL="285750" indent="-285750">
              <a:lnSpc>
                <a:spcPct val="130000"/>
              </a:lnSpc>
              <a:buFont typeface="Arial,Sans-Serif" panose="020B0604020202020204" pitchFamily="34" charset="0"/>
            </a:pPr>
            <a:r>
              <a:rPr lang="en-US" sz="1600">
                <a:solidFill>
                  <a:schemeClr val="bg1"/>
                </a:solidFill>
                <a:latin typeface="Avenir Next LT Pro Light"/>
              </a:rPr>
              <a:t>Automate the data pipeline to update predictions regularly (weekly/monthly).</a:t>
            </a:r>
          </a:p>
          <a:p>
            <a:pPr marL="285750" indent="-285750">
              <a:lnSpc>
                <a:spcPct val="130000"/>
              </a:lnSpc>
              <a:buFont typeface="Arial,Sans-Serif" panose="020B0604020202020204" pitchFamily="34" charset="0"/>
            </a:pPr>
            <a:r>
              <a:rPr lang="en-US" sz="1600">
                <a:solidFill>
                  <a:schemeClr val="bg1"/>
                </a:solidFill>
                <a:latin typeface="Avenir Next LT Pro Light"/>
              </a:rPr>
              <a:t>Use APIs to fetch live data (e.g., Google Trends, traffic data).</a:t>
            </a:r>
          </a:p>
          <a:p>
            <a:pPr marL="285750" indent="-285750">
              <a:lnSpc>
                <a:spcPct val="130000"/>
              </a:lnSpc>
              <a:buFont typeface="Arial,Sans-Serif" panose="020B0604020202020204" pitchFamily="34" charset="0"/>
            </a:pPr>
            <a:endParaRPr lang="en-US" sz="1600">
              <a:solidFill>
                <a:schemeClr val="bg1"/>
              </a:solidFill>
              <a:latin typeface="Avenir Next LT Pro Light"/>
            </a:endParaRPr>
          </a:p>
          <a:p>
            <a:pPr marL="285750" indent="-285750">
              <a:lnSpc>
                <a:spcPct val="130000"/>
              </a:lnSpc>
              <a:buFont typeface="Arial,Sans-Serif" panose="020B0604020202020204" pitchFamily="34" charset="0"/>
            </a:pPr>
            <a:endParaRPr lang="en-US" sz="1600">
              <a:solidFill>
                <a:schemeClr val="bg1"/>
              </a:solidFill>
              <a:latin typeface="Avenir Next LT Pro Light"/>
            </a:endParaRPr>
          </a:p>
          <a:p>
            <a:pPr marL="285750" indent="-285750">
              <a:lnSpc>
                <a:spcPct val="130000"/>
              </a:lnSpc>
              <a:buFont typeface="Arial,Sans-Serif" panose="020B0604020202020204" pitchFamily="34" charset="0"/>
            </a:pPr>
            <a:endParaRPr lang="en-US" sz="1600">
              <a:solidFill>
                <a:schemeClr val="bg1"/>
              </a:solidFill>
              <a:latin typeface="Avenir Next LT Pro Light"/>
            </a:endParaRPr>
          </a:p>
          <a:p>
            <a:pPr marL="285750" indent="-285750">
              <a:lnSpc>
                <a:spcPct val="130000"/>
              </a:lnSpc>
              <a:buFont typeface="Arial,Sans-Serif" panose="020B0604020202020204" pitchFamily="34" charset="0"/>
            </a:pPr>
            <a:endParaRPr lang="en-US">
              <a:solidFill>
                <a:schemeClr val="bg1"/>
              </a:solidFill>
              <a:latin typeface="Grandview Display"/>
            </a:endParaRPr>
          </a:p>
        </p:txBody>
      </p:sp>
      <p:sp>
        <p:nvSpPr>
          <p:cNvPr id="5" name="Date Placeholder 4">
            <a:extLst>
              <a:ext uri="{FF2B5EF4-FFF2-40B4-BE49-F238E27FC236}">
                <a16:creationId xmlns:a16="http://schemas.microsoft.com/office/drawing/2014/main" id="{E1F2BDCC-15E3-C127-1A5B-4BC3CEEE9AB9}"/>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fld id="{B36C1D43-E95A-44CE-BF39-AC264176BC74}" type="datetime1">
              <a:rPr lang="en-US" sz="1200">
                <a:solidFill>
                  <a:srgbClr val="FFFFFF"/>
                </a:solidFill>
                <a:latin typeface="Calibri" panose="020F0502020204030204"/>
              </a:rPr>
              <a:pPr>
                <a:spcAft>
                  <a:spcPts val="600"/>
                </a:spcAft>
                <a:defRPr/>
              </a:pPr>
              <a:t>8/2/2025</a:t>
            </a:fld>
            <a:endParaRPr lang="en-US" sz="1200">
              <a:solidFill>
                <a:srgbClr val="FFFFFF"/>
              </a:solidFill>
              <a:latin typeface="Calibri" panose="020F0502020204030204"/>
            </a:endParaRPr>
          </a:p>
        </p:txBody>
      </p:sp>
      <p:sp>
        <p:nvSpPr>
          <p:cNvPr id="7" name="Slide Number Placeholder 6">
            <a:extLst>
              <a:ext uri="{FF2B5EF4-FFF2-40B4-BE49-F238E27FC236}">
                <a16:creationId xmlns:a16="http://schemas.microsoft.com/office/drawing/2014/main" id="{9981F68A-E632-57DE-76D8-840703972F2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CC057153-B650-4DEB-B370-79DDCFDCE934}" type="slidenum">
              <a:rPr lang="en-US" sz="1200">
                <a:solidFill>
                  <a:srgbClr val="FFFFFF"/>
                </a:solidFill>
                <a:latin typeface="Calibri" panose="020F0502020204030204"/>
              </a:rPr>
              <a:pPr>
                <a:spcAft>
                  <a:spcPts val="600"/>
                </a:spcAft>
                <a:defRPr/>
              </a:pPr>
              <a:t>20</a:t>
            </a:fld>
            <a:endParaRPr lang="en-US" sz="1200">
              <a:solidFill>
                <a:srgbClr val="FFFFFF"/>
              </a:solidFill>
              <a:latin typeface="Calibri" panose="020F0502020204030204"/>
            </a:endParaRPr>
          </a:p>
        </p:txBody>
      </p:sp>
      <p:sp>
        <p:nvSpPr>
          <p:cNvPr id="3" name="TextBox 2">
            <a:extLst>
              <a:ext uri="{FF2B5EF4-FFF2-40B4-BE49-F238E27FC236}">
                <a16:creationId xmlns:a16="http://schemas.microsoft.com/office/drawing/2014/main" id="{4695FD86-31C7-4C23-1C52-AC4422882489}"/>
              </a:ext>
            </a:extLst>
          </p:cNvPr>
          <p:cNvSpPr txBox="1"/>
          <p:nvPr/>
        </p:nvSpPr>
        <p:spPr>
          <a:xfrm>
            <a:off x="0" y="6848475"/>
            <a:ext cx="12192000" cy="317500"/>
          </a:xfrm>
          <a:prstGeom prst="rect">
            <a:avLst/>
          </a:prstGeom>
        </p:spPr>
        <p:txBody>
          <a:bodyPr>
            <a:normAutofit/>
          </a:bodyPr>
          <a:lstStyle/>
          <a:p>
            <a:pPr>
              <a:lnSpc>
                <a:spcPct val="90000"/>
              </a:lnSpc>
              <a:spcAft>
                <a:spcPts val="600"/>
              </a:spcAft>
            </a:pPr>
            <a:r>
              <a:rPr lang="en-US" sz="1700"/>
              <a:t>ThePhoto by PhotoAuthor is licensed under CCYYSA.</a:t>
            </a:r>
          </a:p>
        </p:txBody>
      </p:sp>
    </p:spTree>
    <p:extLst>
      <p:ext uri="{BB962C8B-B14F-4D97-AF65-F5344CB8AC3E}">
        <p14:creationId xmlns:p14="http://schemas.microsoft.com/office/powerpoint/2010/main" val="19781516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2F8EAF-D9DE-9FD3-ED83-7032E7D7FC06}"/>
              </a:ext>
            </a:extLst>
          </p:cNvPr>
          <p:cNvSpPr>
            <a:spLocks noGrp="1"/>
          </p:cNvSpPr>
          <p:nvPr>
            <p:ph type="title"/>
          </p:nvPr>
        </p:nvSpPr>
        <p:spPr>
          <a:xfrm>
            <a:off x="429768" y="1627318"/>
            <a:ext cx="8430768" cy="1842020"/>
          </a:xfrm>
        </p:spPr>
        <p:txBody>
          <a:bodyPr/>
          <a:lstStyle/>
          <a:p>
            <a:r>
              <a:rPr lang="en-US"/>
              <a:t>Conclusion </a:t>
            </a:r>
          </a:p>
        </p:txBody>
      </p:sp>
      <p:sp>
        <p:nvSpPr>
          <p:cNvPr id="5" name="Content Placeholder 4">
            <a:extLst>
              <a:ext uri="{FF2B5EF4-FFF2-40B4-BE49-F238E27FC236}">
                <a16:creationId xmlns:a16="http://schemas.microsoft.com/office/drawing/2014/main" id="{0EA6679F-0290-515C-BB0F-947C10AC81E4}"/>
              </a:ext>
            </a:extLst>
          </p:cNvPr>
          <p:cNvSpPr>
            <a:spLocks noGrp="1"/>
          </p:cNvSpPr>
          <p:nvPr>
            <p:ph sz="quarter" idx="14"/>
          </p:nvPr>
        </p:nvSpPr>
        <p:spPr>
          <a:xfrm>
            <a:off x="429768" y="3622673"/>
            <a:ext cx="10342955" cy="1828800"/>
          </a:xfrm>
        </p:spPr>
        <p:txBody>
          <a:bodyPr vert="horz" lIns="91440" tIns="45720" rIns="91440" bIns="45720" rtlCol="0" anchor="t">
            <a:normAutofit fontScale="77500" lnSpcReduction="20000"/>
          </a:bodyPr>
          <a:lstStyle/>
          <a:p>
            <a:pPr marL="285750" indent="-285750">
              <a:lnSpc>
                <a:spcPct val="130000"/>
              </a:lnSpc>
              <a:buFont typeface="Arial"/>
              <a:buChar char="•"/>
            </a:pPr>
            <a:endParaRPr lang="en-US" sz="2000">
              <a:solidFill>
                <a:srgbClr val="000000"/>
              </a:solidFill>
              <a:latin typeface="Avenir Next LT Pro Light"/>
            </a:endParaRPr>
          </a:p>
          <a:p>
            <a:pPr>
              <a:lnSpc>
                <a:spcPct val="130000"/>
              </a:lnSpc>
            </a:pPr>
            <a:r>
              <a:rPr lang="en-US" sz="2000">
                <a:solidFill>
                  <a:srgbClr val="000000"/>
                </a:solidFill>
                <a:latin typeface="Avenir Next LT Pro Light"/>
              </a:rPr>
              <a:t>The analysis effectively shows that a machine learning model—particularly the Random Forest Regressor—can reliably forecast recreation visits to U.S. National Parks using the available dataset. The model's strong performance metrics, along with its accurate prediction on a new hypothetical case, validate its dependability. This forecasting tool holds significant potential for supporting resource allocation and strategic planning efforts within the National Park system.</a:t>
            </a:r>
          </a:p>
          <a:p>
            <a:pPr marL="285750" indent="-285750">
              <a:lnSpc>
                <a:spcPct val="130000"/>
              </a:lnSpc>
              <a:buFont typeface="Arial"/>
              <a:buChar char="•"/>
            </a:pPr>
            <a:endParaRPr lang="en-US" sz="2000">
              <a:solidFill>
                <a:srgbClr val="000000"/>
              </a:solidFill>
              <a:latin typeface="Avenir Next LT Pro Light"/>
            </a:endParaRPr>
          </a:p>
          <a:p>
            <a:endParaRPr lang="en-US"/>
          </a:p>
        </p:txBody>
      </p:sp>
      <p:sp>
        <p:nvSpPr>
          <p:cNvPr id="2" name="Date Placeholder 1">
            <a:extLst>
              <a:ext uri="{FF2B5EF4-FFF2-40B4-BE49-F238E27FC236}">
                <a16:creationId xmlns:a16="http://schemas.microsoft.com/office/drawing/2014/main" id="{84B6F15B-92C0-806D-7631-A3635A42F75C}"/>
              </a:ext>
            </a:extLst>
          </p:cNvPr>
          <p:cNvSpPr>
            <a:spLocks noGrp="1"/>
          </p:cNvSpPr>
          <p:nvPr>
            <p:ph type="dt" sz="half" idx="10"/>
          </p:nvPr>
        </p:nvSpPr>
        <p:spPr/>
        <p:txBody>
          <a:bodyPr/>
          <a:lstStyle/>
          <a:p>
            <a:fld id="{C769AFF9-B37A-4509-BBAB-27DBFDFA26BE}" type="datetime1">
              <a:rPr lang="en-US" smtClean="0"/>
              <a:t>8/2/2025</a:t>
            </a:fld>
            <a:endParaRPr lang="en-US"/>
          </a:p>
        </p:txBody>
      </p:sp>
      <p:sp>
        <p:nvSpPr>
          <p:cNvPr id="6" name="Slide Number Placeholder 5">
            <a:extLst>
              <a:ext uri="{FF2B5EF4-FFF2-40B4-BE49-F238E27FC236}">
                <a16:creationId xmlns:a16="http://schemas.microsoft.com/office/drawing/2014/main" id="{381D8A57-68C7-1BAD-CE79-017C9801599D}"/>
              </a:ext>
            </a:extLst>
          </p:cNvPr>
          <p:cNvSpPr>
            <a:spLocks noGrp="1"/>
          </p:cNvSpPr>
          <p:nvPr>
            <p:ph type="sldNum" sz="quarter" idx="12"/>
          </p:nvPr>
        </p:nvSpPr>
        <p:spPr/>
        <p:txBody>
          <a:bodyPr/>
          <a:lstStyle/>
          <a:p>
            <a:fld id="{CC057153-B650-4DEB-B370-79DDCFDCE934}" type="slidenum">
              <a:rPr lang="en-US" smtClean="0"/>
              <a:t>21</a:t>
            </a:fld>
            <a:endParaRPr lang="en-US"/>
          </a:p>
        </p:txBody>
      </p:sp>
    </p:spTree>
    <p:extLst>
      <p:ext uri="{BB962C8B-B14F-4D97-AF65-F5344CB8AC3E}">
        <p14:creationId xmlns:p14="http://schemas.microsoft.com/office/powerpoint/2010/main" val="26510584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332A3-41ED-5C79-EEE4-FB0C4C5039E3}"/>
              </a:ext>
            </a:extLst>
          </p:cNvPr>
          <p:cNvSpPr>
            <a:spLocks noGrp="1"/>
          </p:cNvSpPr>
          <p:nvPr>
            <p:ph type="title"/>
          </p:nvPr>
        </p:nvSpPr>
        <p:spPr>
          <a:xfrm>
            <a:off x="539496" y="420624"/>
            <a:ext cx="11115193" cy="5369425"/>
          </a:xfrm>
        </p:spPr>
        <p:txBody>
          <a:bodyPr>
            <a:normAutofit/>
          </a:bodyPr>
          <a:lstStyle/>
          <a:p>
            <a:r>
              <a:rPr lang="en-US">
                <a:latin typeface="STXingkai"/>
                <a:ea typeface="STXingkai"/>
              </a:rPr>
              <a:t>  end</a:t>
            </a:r>
            <a:endParaRPr lang="en-US"/>
          </a:p>
        </p:txBody>
      </p:sp>
      <p:sp>
        <p:nvSpPr>
          <p:cNvPr id="4" name="Date Placeholder 3">
            <a:extLst>
              <a:ext uri="{FF2B5EF4-FFF2-40B4-BE49-F238E27FC236}">
                <a16:creationId xmlns:a16="http://schemas.microsoft.com/office/drawing/2014/main" id="{0F79EABE-3580-5671-50D4-25E706EDC2ED}"/>
              </a:ext>
            </a:extLst>
          </p:cNvPr>
          <p:cNvSpPr>
            <a:spLocks noGrp="1"/>
          </p:cNvSpPr>
          <p:nvPr>
            <p:ph type="dt" sz="half" idx="10"/>
          </p:nvPr>
        </p:nvSpPr>
        <p:spPr/>
        <p:txBody>
          <a:bodyPr/>
          <a:lstStyle/>
          <a:p>
            <a:fld id="{FE998514-CB2E-43FF-940B-F99B0EA9BFC0}" type="datetime1">
              <a:rPr lang="en-US" smtClean="0"/>
              <a:t>8/2/2025</a:t>
            </a:fld>
            <a:endParaRPr lang="en-US"/>
          </a:p>
        </p:txBody>
      </p:sp>
      <p:sp>
        <p:nvSpPr>
          <p:cNvPr id="6" name="Slide Number Placeholder 5">
            <a:extLst>
              <a:ext uri="{FF2B5EF4-FFF2-40B4-BE49-F238E27FC236}">
                <a16:creationId xmlns:a16="http://schemas.microsoft.com/office/drawing/2014/main" id="{94DC91B8-8829-9453-E93E-4D286CFA09D1}"/>
              </a:ext>
            </a:extLst>
          </p:cNvPr>
          <p:cNvSpPr>
            <a:spLocks noGrp="1"/>
          </p:cNvSpPr>
          <p:nvPr>
            <p:ph type="sldNum" sz="quarter" idx="12"/>
          </p:nvPr>
        </p:nvSpPr>
        <p:spPr/>
        <p:txBody>
          <a:bodyPr/>
          <a:lstStyle/>
          <a:p>
            <a:fld id="{CC057153-B650-4DEB-B370-79DDCFDCE934}" type="slidenum">
              <a:rPr lang="en-US" smtClean="0"/>
              <a:pPr/>
              <a:t>22</a:t>
            </a:fld>
            <a:endParaRPr lang="en-US"/>
          </a:p>
        </p:txBody>
      </p:sp>
    </p:spTree>
    <p:extLst>
      <p:ext uri="{BB962C8B-B14F-4D97-AF65-F5344CB8AC3E}">
        <p14:creationId xmlns:p14="http://schemas.microsoft.com/office/powerpoint/2010/main" val="530011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144A5-0283-F980-85F3-EE51746FC4CD}"/>
              </a:ext>
            </a:extLst>
          </p:cNvPr>
          <p:cNvSpPr>
            <a:spLocks noGrp="1"/>
          </p:cNvSpPr>
          <p:nvPr>
            <p:ph type="title"/>
          </p:nvPr>
        </p:nvSpPr>
        <p:spPr>
          <a:xfrm>
            <a:off x="350489" y="496724"/>
            <a:ext cx="10832220" cy="1361132"/>
          </a:xfrm>
        </p:spPr>
        <p:txBody>
          <a:bodyPr>
            <a:normAutofit/>
          </a:bodyPr>
          <a:lstStyle/>
          <a:p>
            <a:r>
              <a:rPr lang="en-US">
                <a:ea typeface="+mj-lt"/>
                <a:cs typeface="+mj-lt"/>
              </a:rPr>
              <a:t>PROBLEM DEFINITION &amp; PLANNING</a:t>
            </a:r>
            <a:endParaRPr lang="en-US"/>
          </a:p>
        </p:txBody>
      </p:sp>
      <p:pic>
        <p:nvPicPr>
          <p:cNvPr id="6" name="Picture Placeholder 5" descr="HD wallpaper: Technology, Cracked Screen, Broken Screen | Wallpaper Flare">
            <a:extLst>
              <a:ext uri="{FF2B5EF4-FFF2-40B4-BE49-F238E27FC236}">
                <a16:creationId xmlns:a16="http://schemas.microsoft.com/office/drawing/2014/main" id="{F89F5A20-EE3C-FB44-E2F2-3404DD866E67}"/>
              </a:ext>
            </a:extLst>
          </p:cNvPr>
          <p:cNvPicPr>
            <a:picLocks noGrp="1" noChangeAspect="1"/>
          </p:cNvPicPr>
          <p:nvPr>
            <p:ph type="pic" sz="quarter" idx="15"/>
          </p:nvPr>
        </p:nvPicPr>
        <p:blipFill>
          <a:blip r:embed="rId2"/>
          <a:srcRect/>
          <a:stretch/>
        </p:blipFill>
        <p:spPr>
          <a:xfrm>
            <a:off x="344858" y="1710907"/>
            <a:ext cx="5755077" cy="4451697"/>
          </a:xfrm>
        </p:spPr>
      </p:pic>
      <p:sp>
        <p:nvSpPr>
          <p:cNvPr id="3" name="Content Placeholder 2">
            <a:extLst>
              <a:ext uri="{FF2B5EF4-FFF2-40B4-BE49-F238E27FC236}">
                <a16:creationId xmlns:a16="http://schemas.microsoft.com/office/drawing/2014/main" id="{1A385359-5FD3-D5C8-1467-F7082543AA4C}"/>
              </a:ext>
            </a:extLst>
          </p:cNvPr>
          <p:cNvSpPr>
            <a:spLocks noGrp="1"/>
          </p:cNvSpPr>
          <p:nvPr>
            <p:ph sz="quarter" idx="14"/>
          </p:nvPr>
        </p:nvSpPr>
        <p:spPr>
          <a:xfrm>
            <a:off x="6504523" y="1172461"/>
            <a:ext cx="5377600" cy="5688714"/>
          </a:xfrm>
        </p:spPr>
        <p:txBody>
          <a:bodyPr vert="horz" lIns="91440" tIns="45720" rIns="91440" bIns="45720" rtlCol="0" anchor="t">
            <a:noAutofit/>
          </a:bodyPr>
          <a:lstStyle/>
          <a:p>
            <a:pPr>
              <a:lnSpc>
                <a:spcPct val="130000"/>
              </a:lnSpc>
            </a:pPr>
            <a:r>
              <a:rPr lang="en-US" sz="1800" b="1" dirty="0">
                <a:solidFill>
                  <a:srgbClr val="000000"/>
                </a:solidFill>
                <a:latin typeface="Grandview Display"/>
              </a:rPr>
              <a:t>I. Sector</a:t>
            </a:r>
            <a:r>
              <a:rPr lang="en-US" sz="1800" dirty="0">
                <a:solidFill>
                  <a:srgbClr val="000000"/>
                </a:solidFill>
                <a:latin typeface="Grandview Display"/>
              </a:rPr>
              <a:t> : Tourism</a:t>
            </a:r>
          </a:p>
          <a:p>
            <a:pPr>
              <a:lnSpc>
                <a:spcPct val="130000"/>
              </a:lnSpc>
            </a:pPr>
            <a:r>
              <a:rPr lang="en-US" sz="1800" b="1" dirty="0">
                <a:solidFill>
                  <a:srgbClr val="000000"/>
                </a:solidFill>
                <a:latin typeface="Grandview Display"/>
              </a:rPr>
              <a:t>II. Problem statement :</a:t>
            </a:r>
            <a:r>
              <a:rPr lang="en-US" sz="1800" dirty="0">
                <a:solidFill>
                  <a:srgbClr val="000000"/>
                </a:solidFill>
                <a:latin typeface="Grandview Display"/>
              </a:rPr>
              <a:t> Can we forecast the USA national park visitation based on historical data?</a:t>
            </a:r>
            <a:br>
              <a:rPr lang="en-US" sz="1800" dirty="0">
                <a:latin typeface="Grandview Display"/>
              </a:rPr>
            </a:br>
            <a:r>
              <a:rPr lang="en-US" sz="1800" b="1" dirty="0">
                <a:solidFill>
                  <a:srgbClr val="000000"/>
                </a:solidFill>
                <a:latin typeface="Grandview Display"/>
              </a:rPr>
              <a:t>III. Dataset Identification</a:t>
            </a:r>
            <a:r>
              <a:rPr lang="en-US" sz="1800" dirty="0">
                <a:solidFill>
                  <a:srgbClr val="000000"/>
                </a:solidFill>
                <a:latin typeface="Grandview Display"/>
              </a:rPr>
              <a:t>: </a:t>
            </a:r>
          </a:p>
          <a:p>
            <a:pPr>
              <a:lnSpc>
                <a:spcPct val="130000"/>
              </a:lnSpc>
            </a:pPr>
            <a:r>
              <a:rPr lang="en-US" sz="1800" dirty="0">
                <a:solidFill>
                  <a:srgbClr val="000000"/>
                </a:solidFill>
                <a:latin typeface="Grandview Display"/>
              </a:rPr>
              <a:t>▪ </a:t>
            </a:r>
            <a:r>
              <a:rPr lang="en-US" sz="1800" b="1" dirty="0">
                <a:solidFill>
                  <a:srgbClr val="000000"/>
                </a:solidFill>
                <a:latin typeface="Grandview Display"/>
              </a:rPr>
              <a:t>Dataset Title</a:t>
            </a:r>
            <a:r>
              <a:rPr lang="en-US" sz="1800" dirty="0">
                <a:solidFill>
                  <a:srgbClr val="000000"/>
                </a:solidFill>
                <a:latin typeface="Grandview Display"/>
              </a:rPr>
              <a:t>: National Park Service</a:t>
            </a:r>
            <a:br>
              <a:rPr lang="en-US" sz="1800" dirty="0">
                <a:latin typeface="Grandview Display"/>
              </a:rPr>
            </a:br>
            <a:r>
              <a:rPr lang="en-US" sz="1800" dirty="0">
                <a:solidFill>
                  <a:srgbClr val="000000"/>
                </a:solidFill>
                <a:latin typeface="Grandview Display"/>
              </a:rPr>
              <a:t>▪ </a:t>
            </a:r>
            <a:r>
              <a:rPr lang="en-US" sz="1800" b="1" dirty="0">
                <a:solidFill>
                  <a:srgbClr val="000000"/>
                </a:solidFill>
                <a:latin typeface="Grandview Display"/>
              </a:rPr>
              <a:t>Source Link</a:t>
            </a:r>
            <a:r>
              <a:rPr lang="en-US" sz="1800" dirty="0">
                <a:solidFill>
                  <a:srgbClr val="000000"/>
                </a:solidFill>
                <a:latin typeface="Grandview Display"/>
              </a:rPr>
              <a:t>: </a:t>
            </a:r>
            <a:r>
              <a:rPr lang="en-US" sz="1800" dirty="0">
                <a:solidFill>
                  <a:srgbClr val="000000"/>
                </a:solidFill>
                <a:latin typeface="Grandview Display"/>
                <a:hlinkClick r:id="rId3"/>
              </a:rPr>
              <a:t>https://www.nps.gov/subjects/socialscience/visitor-use-statistics-dashboard.htm</a:t>
            </a:r>
            <a:endParaRPr lang="en-US" sz="1800" dirty="0">
              <a:solidFill>
                <a:srgbClr val="000000"/>
              </a:solidFill>
              <a:latin typeface="Grandview Display"/>
            </a:endParaRPr>
          </a:p>
          <a:p>
            <a:pPr>
              <a:lnSpc>
                <a:spcPct val="130000"/>
              </a:lnSpc>
            </a:pPr>
            <a:r>
              <a:rPr lang="en-US" sz="1800" dirty="0">
                <a:solidFill>
                  <a:srgbClr val="000000"/>
                </a:solidFill>
                <a:latin typeface="Grandview Display"/>
              </a:rPr>
              <a:t> ▪ </a:t>
            </a:r>
            <a:r>
              <a:rPr lang="en-US" sz="1800" b="1" dirty="0">
                <a:solidFill>
                  <a:srgbClr val="000000"/>
                </a:solidFill>
                <a:latin typeface="Grandview Display"/>
              </a:rPr>
              <a:t>Number of Rows and Columns</a:t>
            </a:r>
            <a:r>
              <a:rPr lang="en-US" sz="1800" dirty="0">
                <a:solidFill>
                  <a:srgbClr val="000000"/>
                </a:solidFill>
                <a:latin typeface="Grandview Display"/>
              </a:rPr>
              <a:t>:</a:t>
            </a:r>
            <a:r>
              <a:rPr lang="en-US" sz="1800" dirty="0">
                <a:solidFill>
                  <a:srgbClr val="000000"/>
                </a:solidFill>
                <a:latin typeface="Grandview Display"/>
                <a:ea typeface="+mn-lt"/>
                <a:cs typeface="+mn-lt"/>
              </a:rPr>
              <a:t> </a:t>
            </a:r>
            <a:r>
              <a:rPr lang="en-US" sz="1800" dirty="0">
                <a:solidFill>
                  <a:srgbClr val="000000"/>
                </a:solidFill>
                <a:ea typeface="+mn-lt"/>
                <a:cs typeface="+mn-lt"/>
              </a:rPr>
              <a:t>9 columns and a total of 4,778 rows </a:t>
            </a:r>
          </a:p>
          <a:p>
            <a:pPr>
              <a:lnSpc>
                <a:spcPct val="130000"/>
              </a:lnSpc>
            </a:pPr>
            <a:r>
              <a:rPr lang="en-US" sz="1800" dirty="0">
                <a:solidFill>
                  <a:srgbClr val="000000"/>
                </a:solidFill>
                <a:latin typeface="Grandview Display"/>
              </a:rPr>
              <a:t> ▪</a:t>
            </a:r>
            <a:r>
              <a:rPr lang="en-US" sz="1800" b="1" dirty="0">
                <a:solidFill>
                  <a:srgbClr val="000000"/>
                </a:solidFill>
                <a:latin typeface="Grandview Display"/>
              </a:rPr>
              <a:t> Data Structure</a:t>
            </a:r>
            <a:r>
              <a:rPr lang="en-US" sz="1800" dirty="0">
                <a:solidFill>
                  <a:srgbClr val="000000"/>
                </a:solidFill>
                <a:latin typeface="Grandview Display"/>
              </a:rPr>
              <a:t>:  Structured (CSV) </a:t>
            </a:r>
          </a:p>
          <a:p>
            <a:pPr>
              <a:lnSpc>
                <a:spcPct val="130000"/>
              </a:lnSpc>
            </a:pPr>
            <a:r>
              <a:rPr lang="en-US" sz="1800" dirty="0">
                <a:solidFill>
                  <a:srgbClr val="000000"/>
                </a:solidFill>
                <a:latin typeface="Grandview Display"/>
              </a:rPr>
              <a:t> ▪ </a:t>
            </a:r>
            <a:r>
              <a:rPr lang="en-US" sz="1800" b="1" dirty="0">
                <a:solidFill>
                  <a:srgbClr val="000000"/>
                </a:solidFill>
                <a:latin typeface="Grandview Display"/>
              </a:rPr>
              <a:t>Data Status</a:t>
            </a:r>
            <a:r>
              <a:rPr lang="en-US" sz="1800" dirty="0">
                <a:solidFill>
                  <a:srgbClr val="000000"/>
                </a:solidFill>
                <a:latin typeface="Grandview Display"/>
              </a:rPr>
              <a:t>:  Requires Preprocessing</a:t>
            </a:r>
            <a:endParaRPr lang="en-US" sz="1800" dirty="0">
              <a:latin typeface="Grandview Display"/>
            </a:endParaRPr>
          </a:p>
        </p:txBody>
      </p:sp>
      <p:sp>
        <p:nvSpPr>
          <p:cNvPr id="4" name="Date Placeholder 3">
            <a:extLst>
              <a:ext uri="{FF2B5EF4-FFF2-40B4-BE49-F238E27FC236}">
                <a16:creationId xmlns:a16="http://schemas.microsoft.com/office/drawing/2014/main" id="{A3466051-9A8D-AB51-EEFB-7677CCB2BB1B}"/>
              </a:ext>
            </a:extLst>
          </p:cNvPr>
          <p:cNvSpPr>
            <a:spLocks noGrp="1"/>
          </p:cNvSpPr>
          <p:nvPr>
            <p:ph type="dt" sz="half" idx="10"/>
          </p:nvPr>
        </p:nvSpPr>
        <p:spPr/>
        <p:txBody>
          <a:bodyPr/>
          <a:lstStyle/>
          <a:p>
            <a:fld id="{AABDD37E-812B-468F-B489-3911FC6F6723}" type="datetime1">
              <a:rPr lang="en-US" smtClean="0"/>
              <a:t>8/2/2025</a:t>
            </a:fld>
            <a:endParaRPr lang="en-US"/>
          </a:p>
        </p:txBody>
      </p:sp>
      <p:sp>
        <p:nvSpPr>
          <p:cNvPr id="7" name="Slide Number Placeholder 6">
            <a:extLst>
              <a:ext uri="{FF2B5EF4-FFF2-40B4-BE49-F238E27FC236}">
                <a16:creationId xmlns:a16="http://schemas.microsoft.com/office/drawing/2014/main" id="{B574FC93-FE33-B17E-E50C-7ED72B635CA5}"/>
              </a:ext>
            </a:extLst>
          </p:cNvPr>
          <p:cNvSpPr>
            <a:spLocks noGrp="1"/>
          </p:cNvSpPr>
          <p:nvPr>
            <p:ph type="sldNum" sz="quarter" idx="12"/>
          </p:nvPr>
        </p:nvSpPr>
        <p:spPr/>
        <p:txBody>
          <a:bodyPr/>
          <a:lstStyle/>
          <a:p>
            <a:fld id="{CC057153-B650-4DEB-B370-79DDCFDCE934}" type="slidenum">
              <a:rPr lang="en-US" smtClean="0"/>
              <a:t>3</a:t>
            </a:fld>
            <a:endParaRPr lang="en-US"/>
          </a:p>
        </p:txBody>
      </p:sp>
    </p:spTree>
    <p:extLst>
      <p:ext uri="{BB962C8B-B14F-4D97-AF65-F5344CB8AC3E}">
        <p14:creationId xmlns:p14="http://schemas.microsoft.com/office/powerpoint/2010/main" val="33134500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7" name="Rectangle 26">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B750E1-014E-2F32-5FE0-025C27322ADF}"/>
              </a:ext>
            </a:extLst>
          </p:cNvPr>
          <p:cNvSpPr>
            <a:spLocks noGrp="1"/>
          </p:cNvSpPr>
          <p:nvPr>
            <p:ph type="title"/>
          </p:nvPr>
        </p:nvSpPr>
        <p:spPr>
          <a:xfrm>
            <a:off x="761803" y="350196"/>
            <a:ext cx="4646904" cy="1624520"/>
          </a:xfrm>
        </p:spPr>
        <p:txBody>
          <a:bodyPr vert="horz" lIns="91440" tIns="45720" rIns="91440" bIns="45720" rtlCol="0" anchor="ctr">
            <a:normAutofit/>
          </a:bodyPr>
          <a:lstStyle/>
          <a:p>
            <a:r>
              <a:rPr lang="en-US" sz="4000"/>
              <a:t>PROJECT Introduction</a:t>
            </a:r>
          </a:p>
        </p:txBody>
      </p:sp>
      <p:sp>
        <p:nvSpPr>
          <p:cNvPr id="3" name="Content Placeholder 2">
            <a:extLst>
              <a:ext uri="{FF2B5EF4-FFF2-40B4-BE49-F238E27FC236}">
                <a16:creationId xmlns:a16="http://schemas.microsoft.com/office/drawing/2014/main" id="{A36B70B6-B9DD-8293-E045-C9E0BE21FEB2}"/>
              </a:ext>
            </a:extLst>
          </p:cNvPr>
          <p:cNvSpPr>
            <a:spLocks noGrp="1"/>
          </p:cNvSpPr>
          <p:nvPr>
            <p:ph sz="quarter" idx="14"/>
          </p:nvPr>
        </p:nvSpPr>
        <p:spPr>
          <a:xfrm>
            <a:off x="618029" y="2297502"/>
            <a:ext cx="4790678" cy="4562054"/>
          </a:xfrm>
        </p:spPr>
        <p:txBody>
          <a:bodyPr vert="horz" lIns="91440" tIns="45720" rIns="91440" bIns="45720" rtlCol="0" anchor="ctr">
            <a:noAutofit/>
          </a:bodyPr>
          <a:lstStyle/>
          <a:p>
            <a:pPr marL="0">
              <a:lnSpc>
                <a:spcPct val="90000"/>
              </a:lnSpc>
            </a:pPr>
            <a:r>
              <a:rPr lang="en-US" sz="1600" b="1">
                <a:latin typeface="Grandview Display"/>
              </a:rPr>
              <a:t>This project focuses on forecasting recreation visit numbers to U.S. National Parks using historical data from the National Park Service. The process includes data preprocessing, exploratory analysis, and training various machine learning models to determine the most accurate predictor. The top-performing model is then applied to generate predictions for future or unseen data.</a:t>
            </a:r>
          </a:p>
          <a:p>
            <a:pPr marL="0">
              <a:lnSpc>
                <a:spcPct val="90000"/>
              </a:lnSpc>
            </a:pPr>
            <a:r>
              <a:rPr lang="en-US" sz="1600" b="1">
                <a:latin typeface="Grandview Display"/>
              </a:rPr>
              <a:t> This is further broken down and summarized in the following key points:</a:t>
            </a:r>
          </a:p>
          <a:p>
            <a:pPr>
              <a:lnSpc>
                <a:spcPct val="90000"/>
              </a:lnSpc>
            </a:pPr>
            <a:r>
              <a:rPr lang="en-US" sz="1600" b="1">
                <a:latin typeface="Grandview Display"/>
              </a:rPr>
              <a:t>Goal: Predict U.S. National Park recreation visits using historical data.</a:t>
            </a:r>
          </a:p>
          <a:p>
            <a:pPr>
              <a:lnSpc>
                <a:spcPct val="90000"/>
              </a:lnSpc>
            </a:pPr>
            <a:r>
              <a:rPr lang="en-US" sz="1600" b="1">
                <a:latin typeface="Grandview Display"/>
              </a:rPr>
              <a:t>Tools: Python (</a:t>
            </a:r>
            <a:r>
              <a:rPr lang="en-US" sz="1600" b="1" err="1">
                <a:latin typeface="Grandview Display"/>
              </a:rPr>
              <a:t>Jupyter</a:t>
            </a:r>
            <a:r>
              <a:rPr lang="en-US" sz="1600" b="1">
                <a:latin typeface="Grandview Display"/>
              </a:rPr>
              <a:t> Notebook) &amp; Power BI</a:t>
            </a:r>
          </a:p>
          <a:p>
            <a:pPr>
              <a:lnSpc>
                <a:spcPct val="90000"/>
              </a:lnSpc>
            </a:pPr>
            <a:r>
              <a:rPr lang="en-US" sz="1600" b="1">
                <a:latin typeface="Grandview Display"/>
              </a:rPr>
              <a:t>Deliverables: ML model, EDA, interactive dashboards</a:t>
            </a:r>
          </a:p>
          <a:p>
            <a:pPr>
              <a:lnSpc>
                <a:spcPct val="90000"/>
              </a:lnSpc>
            </a:pPr>
            <a:r>
              <a:rPr lang="en-US" sz="1600" b="1">
                <a:latin typeface="Grandview Display"/>
              </a:rPr>
              <a:t>Real-world Impact: Informs staffing, inventory, and park operations.</a:t>
            </a:r>
          </a:p>
        </p:txBody>
      </p:sp>
      <p:sp>
        <p:nvSpPr>
          <p:cNvPr id="4" name="Date Placeholder 3">
            <a:extLst>
              <a:ext uri="{FF2B5EF4-FFF2-40B4-BE49-F238E27FC236}">
                <a16:creationId xmlns:a16="http://schemas.microsoft.com/office/drawing/2014/main" id="{57908E80-2392-A58F-EEB2-EE633788820D}"/>
              </a:ext>
            </a:extLst>
          </p:cNvPr>
          <p:cNvSpPr>
            <a:spLocks noGrp="1"/>
          </p:cNvSpPr>
          <p:nvPr>
            <p:ph type="dt" sz="half" idx="10"/>
          </p:nvPr>
        </p:nvSpPr>
        <p:spPr>
          <a:xfrm>
            <a:off x="761802" y="6356350"/>
            <a:ext cx="2819598" cy="365125"/>
          </a:xfrm>
        </p:spPr>
        <p:txBody>
          <a:bodyPr vert="horz" lIns="91440" tIns="45720" rIns="91440" bIns="45720" rtlCol="0" anchor="ctr">
            <a:normAutofit/>
          </a:bodyPr>
          <a:lstStyle/>
          <a:p>
            <a:pPr>
              <a:spcAft>
                <a:spcPts val="600"/>
              </a:spcAft>
              <a:defRPr/>
            </a:pPr>
            <a:fld id="{D5376D00-6106-43BB-8923-18C7A7C520E4}" type="datetime1">
              <a:rPr lang="en-US" sz="1200">
                <a:latin typeface="Calibri" panose="020F0502020204030204"/>
              </a:rPr>
              <a:pPr>
                <a:spcAft>
                  <a:spcPts val="600"/>
                </a:spcAft>
                <a:defRPr/>
              </a:pPr>
              <a:t>8/2/2025</a:t>
            </a:fld>
            <a:endParaRPr lang="en-US" sz="1200">
              <a:latin typeface="Calibri" panose="020F0502020204030204"/>
            </a:endParaRPr>
          </a:p>
        </p:txBody>
      </p:sp>
      <p:pic>
        <p:nvPicPr>
          <p:cNvPr id="6" name="Picture Placeholder 5" descr="1366x768px | free download | HD wallpaper: Vaporwave, Music, Blue ...">
            <a:extLst>
              <a:ext uri="{FF2B5EF4-FFF2-40B4-BE49-F238E27FC236}">
                <a16:creationId xmlns:a16="http://schemas.microsoft.com/office/drawing/2014/main" id="{503626A1-9E15-A048-4FD7-2D14DDE41628}"/>
              </a:ext>
            </a:extLst>
          </p:cNvPr>
          <p:cNvPicPr>
            <a:picLocks noGrp="1" noChangeAspect="1"/>
          </p:cNvPicPr>
          <p:nvPr>
            <p:ph type="pic" sz="quarter" idx="15"/>
          </p:nvPr>
        </p:nvPicPr>
        <p:blipFill>
          <a:blip r:embed="rId2"/>
          <a:srcRect l="31405" r="18539"/>
          <a:stretch>
            <a:fillRect/>
          </a:stretch>
        </p:blipFill>
        <p:spPr>
          <a:xfrm>
            <a:off x="6096000" y="1"/>
            <a:ext cx="6102825" cy="6858000"/>
          </a:xfrm>
          <a:prstGeom prst="rect">
            <a:avLst/>
          </a:prstGeom>
        </p:spPr>
      </p:pic>
      <p:sp>
        <p:nvSpPr>
          <p:cNvPr id="7" name="Slide Number Placeholder 6">
            <a:extLst>
              <a:ext uri="{FF2B5EF4-FFF2-40B4-BE49-F238E27FC236}">
                <a16:creationId xmlns:a16="http://schemas.microsoft.com/office/drawing/2014/main" id="{3B2FBC74-35D9-C062-A1B7-A5F83C6DDE04}"/>
              </a:ext>
            </a:extLst>
          </p:cNvPr>
          <p:cNvSpPr>
            <a:spLocks noGrp="1"/>
          </p:cNvSpPr>
          <p:nvPr>
            <p:ph type="sldNum" sz="quarter" idx="12"/>
          </p:nvPr>
        </p:nvSpPr>
        <p:spPr>
          <a:xfrm>
            <a:off x="8732520" y="6356350"/>
            <a:ext cx="3200400" cy="365125"/>
          </a:xfrm>
        </p:spPr>
        <p:txBody>
          <a:bodyPr vert="horz" lIns="91440" tIns="45720" rIns="91440" bIns="45720" rtlCol="0" anchor="ctr">
            <a:normAutofit/>
          </a:bodyPr>
          <a:lstStyle/>
          <a:p>
            <a:pPr>
              <a:spcAft>
                <a:spcPts val="600"/>
              </a:spcAft>
              <a:defRPr/>
            </a:pPr>
            <a:fld id="{CC057153-B650-4DEB-B370-79DDCFDCE934}" type="slidenum">
              <a:rPr lang="en-US" sz="1200">
                <a:solidFill>
                  <a:srgbClr val="FFFFFF"/>
                </a:solidFill>
                <a:latin typeface="Calibri" panose="020F0502020204030204"/>
              </a:rPr>
              <a:pPr>
                <a:spcAft>
                  <a:spcPts val="600"/>
                </a:spcAft>
                <a:defRPr/>
              </a:pPr>
              <a:t>4</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18792755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8" name="Picture Placeholder 7" descr="картинки : состав, текстура, стена, асфальт, шаблон, покрасить ...">
            <a:extLst>
              <a:ext uri="{FF2B5EF4-FFF2-40B4-BE49-F238E27FC236}">
                <a16:creationId xmlns:a16="http://schemas.microsoft.com/office/drawing/2014/main" id="{8A9AB59B-6F67-CB65-6028-C95809566AD1}"/>
              </a:ext>
            </a:extLst>
          </p:cNvPr>
          <p:cNvPicPr>
            <a:picLocks noGrp="1" noChangeAspect="1"/>
          </p:cNvPicPr>
          <p:nvPr>
            <p:ph type="pic" sz="quarter" idx="15"/>
          </p:nvPr>
        </p:nvPicPr>
        <p:blipFill>
          <a:blip r:embed="rId2">
            <a:alphaModFix amt="60000"/>
          </a:blip>
          <a:srcRect/>
          <a:stretch>
            <a:fillRect/>
          </a:stretch>
        </p:blipFill>
        <p:spPr>
          <a:xfrm>
            <a:off x="-1" y="10"/>
            <a:ext cx="12192001" cy="6857990"/>
          </a:xfrm>
          <a:prstGeom prst="rect">
            <a:avLst/>
          </a:prstGeom>
          <a:blipFill>
            <a:blip r:embed="rId3" cstate="screen">
              <a:extLst>
                <a:ext uri="{28A0092B-C50C-407E-A947-70E740481C1C}">
                  <a14:useLocalDpi xmlns:a14="http://schemas.microsoft.com/office/drawing/2010/main"/>
                </a:ext>
              </a:extLst>
            </a:blip>
            <a:stretch>
              <a:fillRect/>
            </a:stretch>
          </a:blipFill>
        </p:spPr>
      </p:pic>
      <p:sp>
        <p:nvSpPr>
          <p:cNvPr id="2" name="Title 1">
            <a:extLst>
              <a:ext uri="{FF2B5EF4-FFF2-40B4-BE49-F238E27FC236}">
                <a16:creationId xmlns:a16="http://schemas.microsoft.com/office/drawing/2014/main" id="{4A7A1E44-0649-D0F0-55DD-E761E75986F2}"/>
              </a:ext>
            </a:extLst>
          </p:cNvPr>
          <p:cNvSpPr>
            <a:spLocks noGrp="1"/>
          </p:cNvSpPr>
          <p:nvPr>
            <p:ph type="title"/>
          </p:nvPr>
        </p:nvSpPr>
        <p:spPr>
          <a:xfrm>
            <a:off x="1198181" y="728906"/>
            <a:ext cx="9792471" cy="2057037"/>
          </a:xfrm>
        </p:spPr>
        <p:txBody>
          <a:bodyPr vert="horz" lIns="91440" tIns="45720" rIns="91440" bIns="45720" rtlCol="0" anchor="ctr">
            <a:normAutofit/>
          </a:bodyPr>
          <a:lstStyle/>
          <a:p>
            <a:r>
              <a:rPr lang="en-US" sz="4400">
                <a:solidFill>
                  <a:srgbClr val="FFFFFF"/>
                </a:solidFill>
              </a:rPr>
              <a:t>Methodology</a:t>
            </a:r>
          </a:p>
          <a:p>
            <a:endParaRPr lang="en-US" sz="4400">
              <a:solidFill>
                <a:srgbClr val="FFFFFF"/>
              </a:solidFill>
            </a:endParaRPr>
          </a:p>
        </p:txBody>
      </p:sp>
      <p:sp>
        <p:nvSpPr>
          <p:cNvPr id="4" name="Content Placeholder 3">
            <a:extLst>
              <a:ext uri="{FF2B5EF4-FFF2-40B4-BE49-F238E27FC236}">
                <a16:creationId xmlns:a16="http://schemas.microsoft.com/office/drawing/2014/main" id="{2FB572A4-1080-D491-B94C-018BCDB5E5A8}"/>
              </a:ext>
            </a:extLst>
          </p:cNvPr>
          <p:cNvSpPr>
            <a:spLocks noGrp="1"/>
          </p:cNvSpPr>
          <p:nvPr>
            <p:ph sz="quarter" idx="14"/>
          </p:nvPr>
        </p:nvSpPr>
        <p:spPr>
          <a:xfrm>
            <a:off x="982521" y="2123780"/>
            <a:ext cx="10525715" cy="4235345"/>
          </a:xfrm>
        </p:spPr>
        <p:txBody>
          <a:bodyPr vert="horz" lIns="91440" tIns="45720" rIns="91440" bIns="45720" rtlCol="0" anchor="t">
            <a:noAutofit/>
          </a:bodyPr>
          <a:lstStyle/>
          <a:p>
            <a:pPr>
              <a:lnSpc>
                <a:spcPct val="90000"/>
              </a:lnSpc>
            </a:pPr>
            <a:r>
              <a:rPr lang="en-US" sz="1600" b="1">
                <a:solidFill>
                  <a:srgbClr val="FFFFFF"/>
                </a:solidFill>
                <a:latin typeface="Avenir Next LT Pro Light"/>
              </a:rPr>
              <a:t>Phase 1: Data Pre-processing and Exploratory Data Analysis (EDA)</a:t>
            </a:r>
          </a:p>
          <a:p>
            <a:pPr>
              <a:lnSpc>
                <a:spcPct val="90000"/>
              </a:lnSpc>
            </a:pPr>
            <a:r>
              <a:rPr lang="en-US" sz="1600" b="1">
                <a:solidFill>
                  <a:srgbClr val="FFFFFF"/>
                </a:solidFill>
                <a:latin typeface="Avenir Next LT Pro Light"/>
              </a:rPr>
              <a:t>Data Acquisition: The project began by loading the raw data from the National park service.csv file into a </a:t>
            </a:r>
            <a:r>
              <a:rPr lang="en-US" sz="1600" b="1" err="1">
                <a:solidFill>
                  <a:srgbClr val="FFFFFF"/>
                </a:solidFill>
                <a:latin typeface="Avenir Next LT Pro Light"/>
              </a:rPr>
              <a:t>Jupyter</a:t>
            </a:r>
            <a:r>
              <a:rPr lang="en-US" sz="1600" b="1">
                <a:solidFill>
                  <a:srgbClr val="FFFFFF"/>
                </a:solidFill>
                <a:latin typeface="Avenir Next LT Pro Light"/>
              </a:rPr>
              <a:t> Notebook using the pandas library.</a:t>
            </a:r>
          </a:p>
          <a:p>
            <a:pPr>
              <a:lnSpc>
                <a:spcPct val="90000"/>
              </a:lnSpc>
            </a:pPr>
            <a:r>
              <a:rPr lang="en-US" sz="1600" b="1">
                <a:solidFill>
                  <a:srgbClr val="FFFFFF"/>
                </a:solidFill>
                <a:latin typeface="Avenir Next LT Pro Light"/>
              </a:rPr>
              <a:t>Data Cleaning: This was a critical step to prepare the data for analysis and modeling. It involved:</a:t>
            </a:r>
          </a:p>
          <a:p>
            <a:pPr marL="493395" lvl="1">
              <a:lnSpc>
                <a:spcPct val="90000"/>
              </a:lnSpc>
            </a:pPr>
            <a:r>
              <a:rPr lang="en-US" b="1">
                <a:solidFill>
                  <a:srgbClr val="FFFFFF"/>
                </a:solidFill>
                <a:latin typeface="Avenir Next LT Pro Light"/>
              </a:rPr>
              <a:t>Removing the initial two informational header rows.</a:t>
            </a:r>
          </a:p>
          <a:p>
            <a:pPr marL="493395" lvl="1">
              <a:lnSpc>
                <a:spcPct val="90000"/>
              </a:lnSpc>
            </a:pPr>
            <a:r>
              <a:rPr lang="en-US" b="1">
                <a:solidFill>
                  <a:srgbClr val="FFFFFF"/>
                </a:solidFill>
                <a:latin typeface="Avenir Next LT Pro Light"/>
              </a:rPr>
              <a:t>Standardizing column names by converting them to lowercase and replacing spaces with underscores.</a:t>
            </a:r>
          </a:p>
          <a:p>
            <a:pPr marL="493395" lvl="1">
              <a:lnSpc>
                <a:spcPct val="90000"/>
              </a:lnSpc>
            </a:pPr>
            <a:r>
              <a:rPr lang="en-US" b="1">
                <a:solidFill>
                  <a:srgbClr val="FFFFFF"/>
                </a:solidFill>
                <a:latin typeface="Avenir Next LT Pro Light"/>
              </a:rPr>
              <a:t>Removing any rows that were entirely empty.</a:t>
            </a:r>
          </a:p>
          <a:p>
            <a:pPr marL="493395" lvl="1">
              <a:lnSpc>
                <a:spcPct val="90000"/>
              </a:lnSpc>
            </a:pPr>
            <a:r>
              <a:rPr lang="en-US" b="1">
                <a:solidFill>
                  <a:srgbClr val="FFFFFF"/>
                </a:solidFill>
                <a:latin typeface="Avenir Next LT Pro Light"/>
              </a:rPr>
              <a:t>Cleaning and converting the </a:t>
            </a:r>
            <a:r>
              <a:rPr lang="en-US" b="1" err="1">
                <a:solidFill>
                  <a:srgbClr val="FFFFFF"/>
                </a:solidFill>
                <a:latin typeface="Avenir Next LT Pro Light"/>
              </a:rPr>
              <a:t>recreation_visits</a:t>
            </a:r>
            <a:r>
              <a:rPr lang="en-US" b="1">
                <a:solidFill>
                  <a:srgbClr val="FFFFFF"/>
                </a:solidFill>
                <a:latin typeface="Avenir Next LT Pro Light"/>
              </a:rPr>
              <a:t> and </a:t>
            </a:r>
            <a:r>
              <a:rPr lang="en-US" b="1" err="1">
                <a:solidFill>
                  <a:srgbClr val="FFFFFF"/>
                </a:solidFill>
                <a:latin typeface="Avenir Next LT Pro Light"/>
              </a:rPr>
              <a:t>recreation_hours</a:t>
            </a:r>
            <a:r>
              <a:rPr lang="en-US" b="1">
                <a:solidFill>
                  <a:srgbClr val="FFFFFF"/>
                </a:solidFill>
                <a:latin typeface="Avenir Next LT Pro Light"/>
              </a:rPr>
              <a:t> columns from strings (which contained commas) to a numerical integer data type.</a:t>
            </a:r>
          </a:p>
          <a:p>
            <a:pPr marL="493395" lvl="1">
              <a:lnSpc>
                <a:spcPct val="90000"/>
              </a:lnSpc>
            </a:pPr>
            <a:r>
              <a:rPr lang="en-US" b="1">
                <a:solidFill>
                  <a:srgbClr val="FFFFFF"/>
                </a:solidFill>
                <a:latin typeface="Avenir Next LT Pro Light"/>
              </a:rPr>
              <a:t>The cleaned data was then saved to a new CSV file, cleaned_nps_data.csv, for consistency.</a:t>
            </a:r>
          </a:p>
          <a:p>
            <a:pPr>
              <a:lnSpc>
                <a:spcPct val="90000"/>
              </a:lnSpc>
            </a:pPr>
            <a:r>
              <a:rPr lang="en-US" sz="1600" b="1">
                <a:solidFill>
                  <a:srgbClr val="FFFFFF"/>
                </a:solidFill>
                <a:latin typeface="Avenir Next LT Pro Light"/>
              </a:rPr>
              <a:t>Exploratory Data Analysis (EDA): The cleaned data was thoroughly examined to uncover key trends and patterns. </a:t>
            </a:r>
          </a:p>
          <a:p>
            <a:pPr>
              <a:lnSpc>
                <a:spcPct val="90000"/>
              </a:lnSpc>
            </a:pPr>
            <a:r>
              <a:rPr lang="en-US" sz="1600" b="1">
                <a:solidFill>
                  <a:srgbClr val="FFFFFF"/>
                </a:solidFill>
                <a:latin typeface="Avenir Next LT Pro Light"/>
              </a:rPr>
              <a:t>Python/</a:t>
            </a:r>
            <a:r>
              <a:rPr lang="en-US" sz="1600" b="1" err="1">
                <a:solidFill>
                  <a:srgbClr val="FFFFFF"/>
                </a:solidFill>
                <a:latin typeface="Avenir Next LT Pro Light"/>
              </a:rPr>
              <a:t>Jupyter</a:t>
            </a:r>
            <a:r>
              <a:rPr lang="en-US" sz="1600" b="1">
                <a:solidFill>
                  <a:srgbClr val="FFFFFF"/>
                </a:solidFill>
                <a:latin typeface="Avenir Next LT Pro Light"/>
              </a:rPr>
              <a:t> Notebook: Visualizations such as histograms, boxplots, and correlation heatmaps were generated to understand the distribution of variables, identify outliers, and see relationships between different columns.</a:t>
            </a:r>
          </a:p>
          <a:p>
            <a:pPr>
              <a:lnSpc>
                <a:spcPct val="90000"/>
              </a:lnSpc>
            </a:pPr>
            <a:endParaRPr lang="en-US" sz="1600">
              <a:solidFill>
                <a:srgbClr val="FFFFFF"/>
              </a:solidFill>
              <a:latin typeface="Avenir Next LT Pro Light"/>
            </a:endParaRPr>
          </a:p>
        </p:txBody>
      </p:sp>
      <p:sp>
        <p:nvSpPr>
          <p:cNvPr id="5" name="Date Placeholder 4">
            <a:extLst>
              <a:ext uri="{FF2B5EF4-FFF2-40B4-BE49-F238E27FC236}">
                <a16:creationId xmlns:a16="http://schemas.microsoft.com/office/drawing/2014/main" id="{54403E20-0E26-55A8-78E4-6063DA3D6185}"/>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fld id="{B36C1D43-E95A-44CE-BF39-AC264176BC74}" type="datetime1">
              <a:rPr lang="en-US" sz="1200">
                <a:solidFill>
                  <a:srgbClr val="FFFFFF"/>
                </a:solidFill>
                <a:latin typeface="Calibri" panose="020F0502020204030204"/>
              </a:rPr>
              <a:pPr>
                <a:spcAft>
                  <a:spcPts val="600"/>
                </a:spcAft>
                <a:defRPr/>
              </a:pPr>
              <a:t>8/2/2025</a:t>
            </a:fld>
            <a:endParaRPr lang="en-US" sz="1200">
              <a:solidFill>
                <a:srgbClr val="FFFFFF"/>
              </a:solidFill>
              <a:latin typeface="Calibri" panose="020F0502020204030204"/>
            </a:endParaRPr>
          </a:p>
        </p:txBody>
      </p:sp>
      <p:sp>
        <p:nvSpPr>
          <p:cNvPr id="7" name="Slide Number Placeholder 6">
            <a:extLst>
              <a:ext uri="{FF2B5EF4-FFF2-40B4-BE49-F238E27FC236}">
                <a16:creationId xmlns:a16="http://schemas.microsoft.com/office/drawing/2014/main" id="{3D6BB68B-EE52-DF49-D686-0C28EF86070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CC057153-B650-4DEB-B370-79DDCFDCE934}" type="slidenum">
              <a:rPr lang="en-US" sz="1200">
                <a:solidFill>
                  <a:srgbClr val="FFFFFF"/>
                </a:solidFill>
                <a:latin typeface="Calibri" panose="020F0502020204030204"/>
              </a:rPr>
              <a:pPr>
                <a:spcAft>
                  <a:spcPts val="600"/>
                </a:spcAft>
                <a:defRPr/>
              </a:pPr>
              <a:t>5</a:t>
            </a:fld>
            <a:endParaRPr lang="en-US" sz="1200">
              <a:solidFill>
                <a:srgbClr val="FFFFFF"/>
              </a:solidFill>
              <a:latin typeface="Calibri" panose="020F0502020204030204"/>
            </a:endParaRPr>
          </a:p>
        </p:txBody>
      </p:sp>
      <p:sp>
        <p:nvSpPr>
          <p:cNvPr id="3" name="TextBox 2">
            <a:extLst>
              <a:ext uri="{FF2B5EF4-FFF2-40B4-BE49-F238E27FC236}">
                <a16:creationId xmlns:a16="http://schemas.microsoft.com/office/drawing/2014/main" id="{FB9D10FA-9B05-E4CC-B4EE-616DB8BD3C2A}"/>
              </a:ext>
            </a:extLst>
          </p:cNvPr>
          <p:cNvSpPr txBox="1"/>
          <p:nvPr/>
        </p:nvSpPr>
        <p:spPr>
          <a:xfrm>
            <a:off x="0" y="6848475"/>
            <a:ext cx="12192000" cy="317500"/>
          </a:xfrm>
          <a:prstGeom prst="rect">
            <a:avLst/>
          </a:prstGeom>
        </p:spPr>
        <p:txBody>
          <a:bodyPr>
            <a:normAutofit/>
          </a:bodyPr>
          <a:lstStyle/>
          <a:p>
            <a:pPr>
              <a:lnSpc>
                <a:spcPct val="90000"/>
              </a:lnSpc>
              <a:spcAft>
                <a:spcPts val="600"/>
              </a:spcAft>
            </a:pPr>
            <a:r>
              <a:rPr lang="en-US" sz="1700"/>
              <a:t>ThePhoto by PhotoAuthor is licensed under CCYYSA.</a:t>
            </a:r>
          </a:p>
        </p:txBody>
      </p:sp>
    </p:spTree>
    <p:extLst>
      <p:ext uri="{BB962C8B-B14F-4D97-AF65-F5344CB8AC3E}">
        <p14:creationId xmlns:p14="http://schemas.microsoft.com/office/powerpoint/2010/main" val="2876868575"/>
      </p:ext>
    </p:extLst>
  </p:cSld>
  <p:clrMapOvr>
    <a:masterClrMapping/>
  </p:clrMapOvr>
  <p:transition spd="slow">
    <p:wheel spokes="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2F81C-2BD8-A4FA-1C47-752CDA28131D}"/>
              </a:ext>
            </a:extLst>
          </p:cNvPr>
          <p:cNvSpPr>
            <a:spLocks noGrp="1"/>
          </p:cNvSpPr>
          <p:nvPr>
            <p:ph type="title"/>
          </p:nvPr>
        </p:nvSpPr>
        <p:spPr>
          <a:xfrm>
            <a:off x="431172" y="280446"/>
            <a:ext cx="11450917" cy="1176521"/>
          </a:xfrm>
        </p:spPr>
        <p:txBody>
          <a:bodyPr/>
          <a:lstStyle/>
          <a:p>
            <a:r>
              <a:rPr lang="en-US"/>
              <a:t>Continuation</a:t>
            </a:r>
          </a:p>
        </p:txBody>
      </p:sp>
      <p:sp>
        <p:nvSpPr>
          <p:cNvPr id="3" name="Subtitle 2">
            <a:extLst>
              <a:ext uri="{FF2B5EF4-FFF2-40B4-BE49-F238E27FC236}">
                <a16:creationId xmlns:a16="http://schemas.microsoft.com/office/drawing/2014/main" id="{52D53411-4585-040B-5834-42C4EFE7629C}"/>
              </a:ext>
            </a:extLst>
          </p:cNvPr>
          <p:cNvSpPr>
            <a:spLocks noGrp="1"/>
          </p:cNvSpPr>
          <p:nvPr>
            <p:ph type="body" idx="1"/>
          </p:nvPr>
        </p:nvSpPr>
        <p:spPr>
          <a:xfrm>
            <a:off x="431172" y="1163139"/>
            <a:ext cx="11450917" cy="5954306"/>
          </a:xfrm>
        </p:spPr>
        <p:txBody>
          <a:bodyPr vert="horz" lIns="91440" tIns="45720" rIns="91440" bIns="45720" rtlCol="0" anchor="b">
            <a:noAutofit/>
          </a:bodyPr>
          <a:lstStyle/>
          <a:p>
            <a:pPr marL="285750" indent="-285750">
              <a:lnSpc>
                <a:spcPct val="130000"/>
              </a:lnSpc>
              <a:buFont typeface="Arial"/>
              <a:buChar char="•"/>
            </a:pPr>
            <a:r>
              <a:rPr lang="en-US" sz="1400" b="1">
                <a:solidFill>
                  <a:srgbClr val="000000"/>
                </a:solidFill>
                <a:latin typeface="Grandview Display"/>
              </a:rPr>
              <a:t>Phase 2: Predictive Modeling</a:t>
            </a:r>
            <a:endParaRPr lang="en-US" sz="1400">
              <a:solidFill>
                <a:srgbClr val="000000"/>
              </a:solidFill>
              <a:latin typeface="Grandview Display"/>
            </a:endParaRPr>
          </a:p>
          <a:p>
            <a:pPr marL="285750" indent="-285750">
              <a:lnSpc>
                <a:spcPct val="130000"/>
              </a:lnSpc>
              <a:buFont typeface="Arial"/>
              <a:buChar char="•"/>
            </a:pPr>
            <a:r>
              <a:rPr lang="en-US" sz="1400" b="1">
                <a:solidFill>
                  <a:srgbClr val="000000"/>
                </a:solidFill>
                <a:latin typeface="Grandview Display"/>
              </a:rPr>
              <a:t>Feature Engineering and Encoding</a:t>
            </a:r>
            <a:r>
              <a:rPr lang="en-US" sz="1400">
                <a:solidFill>
                  <a:srgbClr val="000000"/>
                </a:solidFill>
                <a:latin typeface="Grandview Display"/>
              </a:rPr>
              <a:t>: To prepare the data for the machine learning models, categorical features (</a:t>
            </a:r>
            <a:r>
              <a:rPr lang="en-US" sz="1400">
                <a:solidFill>
                  <a:srgbClr val="188038"/>
                </a:solidFill>
                <a:latin typeface="Grandview Display"/>
              </a:rPr>
              <a:t>park</a:t>
            </a:r>
            <a:r>
              <a:rPr lang="en-US" sz="1400">
                <a:solidFill>
                  <a:srgbClr val="000000"/>
                </a:solidFill>
                <a:latin typeface="Grandview Display"/>
              </a:rPr>
              <a:t>, </a:t>
            </a:r>
            <a:r>
              <a:rPr lang="en-US" sz="1400" err="1">
                <a:solidFill>
                  <a:srgbClr val="188038"/>
                </a:solidFill>
                <a:latin typeface="Grandview Display"/>
              </a:rPr>
              <a:t>park_type</a:t>
            </a:r>
            <a:r>
              <a:rPr lang="en-US" sz="1400">
                <a:solidFill>
                  <a:srgbClr val="000000"/>
                </a:solidFill>
                <a:latin typeface="Grandview Display"/>
              </a:rPr>
              <a:t>, </a:t>
            </a:r>
            <a:r>
              <a:rPr lang="en-US" sz="1400">
                <a:solidFill>
                  <a:srgbClr val="188038"/>
                </a:solidFill>
                <a:latin typeface="Grandview Display"/>
              </a:rPr>
              <a:t>region</a:t>
            </a:r>
            <a:r>
              <a:rPr lang="en-US" sz="1400">
                <a:solidFill>
                  <a:srgbClr val="000000"/>
                </a:solidFill>
                <a:latin typeface="Grandview Display"/>
              </a:rPr>
              <a:t>, </a:t>
            </a:r>
            <a:r>
              <a:rPr lang="en-US" sz="1400">
                <a:solidFill>
                  <a:srgbClr val="188038"/>
                </a:solidFill>
                <a:latin typeface="Grandview Display"/>
              </a:rPr>
              <a:t>state</a:t>
            </a:r>
            <a:r>
              <a:rPr lang="en-US" sz="1400">
                <a:solidFill>
                  <a:srgbClr val="000000"/>
                </a:solidFill>
                <a:latin typeface="Grandview Display"/>
              </a:rPr>
              <a:t>) were converted into a numerical format using a </a:t>
            </a:r>
            <a:r>
              <a:rPr lang="en-US" sz="1400" err="1">
                <a:solidFill>
                  <a:srgbClr val="188038"/>
                </a:solidFill>
                <a:latin typeface="Grandview Display"/>
              </a:rPr>
              <a:t>LabelEncoder</a:t>
            </a:r>
            <a:r>
              <a:rPr lang="en-US" sz="1400">
                <a:solidFill>
                  <a:srgbClr val="000000"/>
                </a:solidFill>
                <a:latin typeface="Grandview Display"/>
              </a:rPr>
              <a:t>.</a:t>
            </a:r>
          </a:p>
          <a:p>
            <a:pPr marL="285750" indent="-285750">
              <a:lnSpc>
                <a:spcPct val="130000"/>
              </a:lnSpc>
              <a:buFont typeface="Arial"/>
              <a:buChar char="•"/>
            </a:pPr>
            <a:r>
              <a:rPr lang="en-US" sz="1400" b="1">
                <a:solidFill>
                  <a:srgbClr val="000000"/>
                </a:solidFill>
                <a:latin typeface="Grandview Display"/>
              </a:rPr>
              <a:t>Model Selection</a:t>
            </a:r>
            <a:r>
              <a:rPr lang="en-US" sz="1400">
                <a:solidFill>
                  <a:srgbClr val="000000"/>
                </a:solidFill>
                <a:latin typeface="Grandview Display"/>
              </a:rPr>
              <a:t>: Three different machine learning regression models were chosen to be trained and compared: a baseline </a:t>
            </a:r>
            <a:r>
              <a:rPr lang="en-US" sz="1400" b="1">
                <a:solidFill>
                  <a:srgbClr val="000000"/>
                </a:solidFill>
                <a:latin typeface="Grandview Display"/>
              </a:rPr>
              <a:t>Linear Regression</a:t>
            </a:r>
            <a:r>
              <a:rPr lang="en-US" sz="1400">
                <a:solidFill>
                  <a:srgbClr val="000000"/>
                </a:solidFill>
                <a:latin typeface="Grandview Display"/>
              </a:rPr>
              <a:t>, a powerful ensemble model called the </a:t>
            </a:r>
            <a:r>
              <a:rPr lang="en-US" sz="1400" b="1">
                <a:solidFill>
                  <a:srgbClr val="000000"/>
                </a:solidFill>
                <a:latin typeface="Grandview Display"/>
              </a:rPr>
              <a:t>Random Forest Regressor</a:t>
            </a:r>
            <a:r>
              <a:rPr lang="en-US" sz="1400">
                <a:solidFill>
                  <a:srgbClr val="000000"/>
                </a:solidFill>
                <a:latin typeface="Grandview Display"/>
              </a:rPr>
              <a:t>, and another robust ensemble model, the </a:t>
            </a:r>
            <a:r>
              <a:rPr lang="en-US" sz="1400" b="1">
                <a:solidFill>
                  <a:srgbClr val="000000"/>
                </a:solidFill>
                <a:latin typeface="Grandview Display"/>
              </a:rPr>
              <a:t>Gradient Boosting Regressor</a:t>
            </a:r>
            <a:r>
              <a:rPr lang="en-US" sz="1400">
                <a:solidFill>
                  <a:srgbClr val="000000"/>
                </a:solidFill>
                <a:latin typeface="Grandview Display"/>
              </a:rPr>
              <a:t>.</a:t>
            </a:r>
          </a:p>
          <a:p>
            <a:pPr marL="285750" indent="-285750">
              <a:lnSpc>
                <a:spcPct val="130000"/>
              </a:lnSpc>
              <a:buFont typeface="Arial"/>
              <a:buChar char="•"/>
            </a:pPr>
            <a:r>
              <a:rPr lang="en-US" sz="1400" b="1">
                <a:solidFill>
                  <a:srgbClr val="000000"/>
                </a:solidFill>
                <a:latin typeface="Grandview Display"/>
              </a:rPr>
              <a:t>Training and Evaluation</a:t>
            </a:r>
            <a:r>
              <a:rPr lang="en-US" sz="1400">
                <a:solidFill>
                  <a:srgbClr val="000000"/>
                </a:solidFill>
                <a:latin typeface="Grandview Display"/>
              </a:rPr>
              <a:t>: The dataset was split into a training set (80%) and a testing set (20%). Each model was trained on the training data and then evaluated on the unseen test data. The performance was measured using two key metrics:</a:t>
            </a:r>
          </a:p>
          <a:p>
            <a:pPr marL="493395" lvl="1" indent="-285750">
              <a:lnSpc>
                <a:spcPct val="130000"/>
              </a:lnSpc>
              <a:buFont typeface="Arial"/>
              <a:buChar char="•"/>
            </a:pPr>
            <a:r>
              <a:rPr lang="en-US" sz="1400" b="1">
                <a:solidFill>
                  <a:srgbClr val="000000"/>
                </a:solidFill>
                <a:latin typeface="Grandview Display"/>
              </a:rPr>
              <a:t>Root Mean Squared Error (RMSE)</a:t>
            </a:r>
            <a:r>
              <a:rPr lang="en-US" sz="1400">
                <a:solidFill>
                  <a:srgbClr val="000000"/>
                </a:solidFill>
                <a:latin typeface="Grandview Display"/>
              </a:rPr>
              <a:t>: A metric indicating the average error of the model's predictions. A lower value is better.</a:t>
            </a:r>
          </a:p>
          <a:p>
            <a:pPr marL="493395" lvl="1" indent="-285750">
              <a:lnSpc>
                <a:spcPct val="130000"/>
              </a:lnSpc>
              <a:buFont typeface="Arial"/>
              <a:buChar char="•"/>
            </a:pPr>
            <a:r>
              <a:rPr lang="en-US" sz="1400" b="1">
                <a:solidFill>
                  <a:srgbClr val="000000"/>
                </a:solidFill>
                <a:latin typeface="Grandview Display"/>
              </a:rPr>
              <a:t>R-squared ()</a:t>
            </a:r>
            <a:r>
              <a:rPr lang="en-US" sz="1400">
                <a:solidFill>
                  <a:srgbClr val="000000"/>
                </a:solidFill>
                <a:latin typeface="Grandview Display"/>
              </a:rPr>
              <a:t>: A metric indicating how well the model explains the variance in the target variable. A value closer to 1.0 is better.</a:t>
            </a:r>
          </a:p>
          <a:p>
            <a:pPr marL="285750" indent="-285750">
              <a:lnSpc>
                <a:spcPct val="130000"/>
              </a:lnSpc>
              <a:buFont typeface="Arial"/>
              <a:buChar char="•"/>
            </a:pPr>
            <a:r>
              <a:rPr lang="en-US" sz="1400" b="1">
                <a:solidFill>
                  <a:srgbClr val="000000"/>
                </a:solidFill>
                <a:latin typeface="Grandview Display"/>
              </a:rPr>
              <a:t>Best Model Selection</a:t>
            </a:r>
            <a:r>
              <a:rPr lang="en-US" sz="1400">
                <a:solidFill>
                  <a:srgbClr val="000000"/>
                </a:solidFill>
                <a:latin typeface="Grandview Display"/>
              </a:rPr>
              <a:t>: The Random Forest Regressor was selected as the best model due to its superior performance, achieving the highest R2 score and the lowest RMSE.</a:t>
            </a:r>
          </a:p>
          <a:p>
            <a:pPr marL="285750" indent="-285750">
              <a:lnSpc>
                <a:spcPct val="130000"/>
              </a:lnSpc>
              <a:buFont typeface="Arial"/>
              <a:buChar char="•"/>
            </a:pPr>
            <a:r>
              <a:rPr lang="en-US" sz="1400" b="1">
                <a:solidFill>
                  <a:srgbClr val="000000"/>
                </a:solidFill>
                <a:latin typeface="Grandview Display"/>
              </a:rPr>
              <a:t>Phase 3: Forecasting and Conclusion </a:t>
            </a:r>
            <a:endParaRPr lang="en-US" sz="1400">
              <a:solidFill>
                <a:srgbClr val="000000"/>
              </a:solidFill>
              <a:latin typeface="Grandview Display"/>
            </a:endParaRPr>
          </a:p>
          <a:p>
            <a:pPr marL="285750" indent="-285750">
              <a:lnSpc>
                <a:spcPct val="130000"/>
              </a:lnSpc>
              <a:buFont typeface="Arial"/>
              <a:buChar char="•"/>
            </a:pPr>
            <a:r>
              <a:rPr lang="en-US" sz="1400" b="1">
                <a:solidFill>
                  <a:srgbClr val="000000"/>
                </a:solidFill>
                <a:latin typeface="Grandview Display"/>
              </a:rPr>
              <a:t>Forecasting</a:t>
            </a:r>
            <a:r>
              <a:rPr lang="en-US" sz="1400">
                <a:solidFill>
                  <a:srgbClr val="000000"/>
                </a:solidFill>
                <a:latin typeface="Grandview Display"/>
              </a:rPr>
              <a:t>: The final, best-performing model was used to predict recreation visits for a new, hypothetical data point. This demonstrated the model's practical utility in a real-world scenario.</a:t>
            </a:r>
          </a:p>
          <a:p>
            <a:pPr marL="285750" indent="-285750">
              <a:lnSpc>
                <a:spcPct val="130000"/>
              </a:lnSpc>
              <a:buFont typeface="Arial"/>
              <a:buChar char="•"/>
            </a:pPr>
            <a:r>
              <a:rPr lang="en-US" sz="1400" b="1">
                <a:solidFill>
                  <a:srgbClr val="000000"/>
                </a:solidFill>
                <a:latin typeface="Grandview Display"/>
              </a:rPr>
              <a:t>Conclusion</a:t>
            </a:r>
            <a:r>
              <a:rPr lang="en-US" sz="1400">
                <a:solidFill>
                  <a:srgbClr val="000000"/>
                </a:solidFill>
                <a:latin typeface="Grandview Display"/>
              </a:rPr>
              <a:t>: The project was concluded by summarizing the key findings, including the significant impact of seasonality and location on park visits through meaningful visualizations in power bi.</a:t>
            </a:r>
          </a:p>
          <a:p>
            <a:endParaRPr lang="en-US" sz="1400">
              <a:latin typeface="Grandview Display"/>
            </a:endParaRPr>
          </a:p>
        </p:txBody>
      </p:sp>
      <p:sp>
        <p:nvSpPr>
          <p:cNvPr id="4" name="Date Placeholder 3">
            <a:extLst>
              <a:ext uri="{FF2B5EF4-FFF2-40B4-BE49-F238E27FC236}">
                <a16:creationId xmlns:a16="http://schemas.microsoft.com/office/drawing/2014/main" id="{BD7E3DB6-9604-119A-147D-87313E70E61D}"/>
              </a:ext>
            </a:extLst>
          </p:cNvPr>
          <p:cNvSpPr>
            <a:spLocks noGrp="1"/>
          </p:cNvSpPr>
          <p:nvPr>
            <p:ph type="dt" sz="half" idx="10"/>
          </p:nvPr>
        </p:nvSpPr>
        <p:spPr/>
        <p:txBody>
          <a:bodyPr/>
          <a:lstStyle/>
          <a:p>
            <a:fld id="{44E2E664-B024-4B15-A27C-3009EED3249B}" type="datetime1">
              <a:rPr lang="en-US" smtClean="0"/>
              <a:t>8/2/2025</a:t>
            </a:fld>
            <a:endParaRPr lang="en-US"/>
          </a:p>
        </p:txBody>
      </p:sp>
      <p:sp>
        <p:nvSpPr>
          <p:cNvPr id="5" name="Footer Placeholder 4">
            <a:extLst>
              <a:ext uri="{FF2B5EF4-FFF2-40B4-BE49-F238E27FC236}">
                <a16:creationId xmlns:a16="http://schemas.microsoft.com/office/drawing/2014/main" id="{435CA12B-9FEC-9EC2-45A2-67466ADBDE5C}"/>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D167AE3-F49B-E352-A529-8E3AAB9EEFC0}"/>
              </a:ext>
            </a:extLst>
          </p:cNvPr>
          <p:cNvSpPr>
            <a:spLocks noGrp="1"/>
          </p:cNvSpPr>
          <p:nvPr>
            <p:ph type="sldNum" sz="quarter" idx="12"/>
          </p:nvPr>
        </p:nvSpPr>
        <p:spPr/>
        <p:txBody>
          <a:bodyPr/>
          <a:lstStyle/>
          <a:p>
            <a:fld id="{84C450F2-3BB4-4AE4-8A35-A9D7AEA4C850}" type="slidenum">
              <a:rPr lang="en-US" smtClean="0"/>
              <a:t>6</a:t>
            </a:fld>
            <a:endParaRPr lang="en-US"/>
          </a:p>
        </p:txBody>
      </p:sp>
    </p:spTree>
    <p:extLst>
      <p:ext uri="{BB962C8B-B14F-4D97-AF65-F5344CB8AC3E}">
        <p14:creationId xmlns:p14="http://schemas.microsoft.com/office/powerpoint/2010/main" val="419869059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oup of books on a blue background&#10;&#10;AI-generated content may be incorrect.">
            <a:extLst>
              <a:ext uri="{FF2B5EF4-FFF2-40B4-BE49-F238E27FC236}">
                <a16:creationId xmlns:a16="http://schemas.microsoft.com/office/drawing/2014/main" id="{E00D4B02-C049-42A1-2F7D-497E5D74C6D2}"/>
              </a:ext>
            </a:extLst>
          </p:cNvPr>
          <p:cNvPicPr>
            <a:picLocks noChangeAspect="1"/>
          </p:cNvPicPr>
          <p:nvPr/>
        </p:nvPicPr>
        <p:blipFill>
          <a:blip r:embed="rId2">
            <a:alphaModFix amt="50000"/>
          </a:blip>
          <a:srcRect t="19643"/>
          <a:stretch>
            <a:fill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B2E133A0-1764-3DC0-A9D7-7733B04AFC75}"/>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marL="285750" indent="-285750" algn="ctr">
              <a:lnSpc>
                <a:spcPct val="90000"/>
              </a:lnSpc>
            </a:pPr>
            <a:r>
              <a:rPr lang="en-US" sz="2400" b="1">
                <a:solidFill>
                  <a:srgbClr val="FFFFFF"/>
                </a:solidFill>
              </a:rPr>
              <a:t>Power BI</a:t>
            </a:r>
            <a:r>
              <a:rPr lang="en-US" sz="2400">
                <a:solidFill>
                  <a:srgbClr val="FFFFFF"/>
                </a:solidFill>
              </a:rPr>
              <a:t>: Interactive dashboards were created to provide a more dynamic and accessible view of the data. Key insights, such as the seasonal nature of visits and the popularity of certain states and park types, were identified. DAX formulas were also created to group monthly data into a Season column, which was instrumental for a higher-level analysis.</a:t>
            </a:r>
          </a:p>
          <a:p>
            <a:pPr algn="ctr">
              <a:lnSpc>
                <a:spcPct val="90000"/>
              </a:lnSpc>
            </a:pPr>
            <a:endParaRPr lang="en-US" sz="2400">
              <a:solidFill>
                <a:srgbClr val="FFFFFF"/>
              </a:solidFill>
            </a:endParaRPr>
          </a:p>
        </p:txBody>
      </p:sp>
      <p:sp>
        <p:nvSpPr>
          <p:cNvPr id="3" name="Subtitle 2">
            <a:extLst>
              <a:ext uri="{FF2B5EF4-FFF2-40B4-BE49-F238E27FC236}">
                <a16:creationId xmlns:a16="http://schemas.microsoft.com/office/drawing/2014/main" id="{8DC6822A-D1D9-EA6C-D8F4-6F6AB9565D17}"/>
              </a:ext>
            </a:extLst>
          </p:cNvPr>
          <p:cNvSpPr>
            <a:spLocks noGrp="1"/>
          </p:cNvSpPr>
          <p:nvPr>
            <p:ph sz="quarter" idx="13"/>
          </p:nvPr>
        </p:nvSpPr>
        <p:spPr>
          <a:xfrm>
            <a:off x="1524000" y="4159404"/>
            <a:ext cx="9144000" cy="1098395"/>
          </a:xfrm>
        </p:spPr>
        <p:txBody>
          <a:bodyPr vert="horz" lIns="91440" tIns="45720" rIns="91440" bIns="45720" rtlCol="0">
            <a:normAutofit/>
          </a:bodyPr>
          <a:lstStyle/>
          <a:p>
            <a:pPr algn="ctr">
              <a:lnSpc>
                <a:spcPct val="90000"/>
              </a:lnSpc>
            </a:pPr>
            <a:r>
              <a:rPr lang="en-US" sz="2400">
                <a:solidFill>
                  <a:srgbClr val="FFFFFF"/>
                </a:solidFill>
              </a:rPr>
              <a:t>– power bi</a:t>
            </a:r>
          </a:p>
        </p:txBody>
      </p:sp>
      <p:sp>
        <p:nvSpPr>
          <p:cNvPr id="4" name="Date Placeholder 3">
            <a:extLst>
              <a:ext uri="{FF2B5EF4-FFF2-40B4-BE49-F238E27FC236}">
                <a16:creationId xmlns:a16="http://schemas.microsoft.com/office/drawing/2014/main" id="{D8F20E4A-2DA7-367F-889E-11AF801A382F}"/>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fld id="{F3C46E4F-8270-497D-A4DE-9B37A9C4BC18}" type="datetime1">
              <a:rPr lang="en-US" sz="1200">
                <a:solidFill>
                  <a:srgbClr val="FFFFFF"/>
                </a:solidFill>
                <a:latin typeface="Calibri" panose="020F0502020204030204"/>
              </a:rPr>
              <a:pPr>
                <a:spcAft>
                  <a:spcPts val="600"/>
                </a:spcAft>
                <a:defRPr/>
              </a:pPr>
              <a:t>8/2/2025</a:t>
            </a:fld>
            <a:endParaRPr lang="en-US" sz="1200">
              <a:solidFill>
                <a:srgbClr val="FFFFFF"/>
              </a:solidFill>
              <a:latin typeface="Calibri" panose="020F0502020204030204"/>
            </a:endParaRPr>
          </a:p>
        </p:txBody>
      </p:sp>
      <p:sp>
        <p:nvSpPr>
          <p:cNvPr id="5" name="Footer Placeholder 4">
            <a:extLst>
              <a:ext uri="{FF2B5EF4-FFF2-40B4-BE49-F238E27FC236}">
                <a16:creationId xmlns:a16="http://schemas.microsoft.com/office/drawing/2014/main" id="{73D0C200-7BBC-B1AA-6E27-4596490E6089}"/>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gn="ctr">
              <a:spcAft>
                <a:spcPts val="600"/>
              </a:spcAft>
              <a:defRPr/>
            </a:pPr>
            <a:r>
              <a:rPr lang="en-US" sz="1200" kern="1200">
                <a:solidFill>
                  <a:srgbClr val="FFFFFF"/>
                </a:solidFill>
                <a:latin typeface="Calibri" panose="020F0502020204030204"/>
                <a:ea typeface="+mn-ea"/>
                <a:cs typeface="+mn-cs"/>
              </a:rPr>
              <a:t>Sample Footer Text</a:t>
            </a:r>
          </a:p>
        </p:txBody>
      </p:sp>
      <p:sp>
        <p:nvSpPr>
          <p:cNvPr id="6" name="Slide Number Placeholder 5">
            <a:extLst>
              <a:ext uri="{FF2B5EF4-FFF2-40B4-BE49-F238E27FC236}">
                <a16:creationId xmlns:a16="http://schemas.microsoft.com/office/drawing/2014/main" id="{1EA7C8A9-3ADD-70A8-B9C7-245046BFADA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CC057153-B650-4DEB-B370-79DDCFDCE934}" type="slidenum">
              <a:rPr lang="en-US" sz="1200">
                <a:solidFill>
                  <a:srgbClr val="FFFFFF"/>
                </a:solidFill>
                <a:latin typeface="Calibri" panose="020F0502020204030204"/>
              </a:rPr>
              <a:pPr>
                <a:spcAft>
                  <a:spcPts val="600"/>
                </a:spcAft>
                <a:defRPr/>
              </a:pPr>
              <a:t>7</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1471035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209B1-CECE-7466-7044-9D73619E56A1}"/>
              </a:ext>
            </a:extLst>
          </p:cNvPr>
          <p:cNvSpPr>
            <a:spLocks noGrp="1"/>
          </p:cNvSpPr>
          <p:nvPr>
            <p:ph type="ctrTitle"/>
          </p:nvPr>
        </p:nvSpPr>
        <p:spPr>
          <a:xfrm>
            <a:off x="429768" y="4844769"/>
            <a:ext cx="11275818" cy="613855"/>
          </a:xfrm>
        </p:spPr>
        <p:txBody>
          <a:bodyPr>
            <a:normAutofit fontScale="90000"/>
          </a:bodyPr>
          <a:lstStyle/>
          <a:p>
            <a:r>
              <a:rPr lang="en-US"/>
              <a:t>DATA Cleaning</a:t>
            </a:r>
          </a:p>
        </p:txBody>
      </p:sp>
      <p:sp>
        <p:nvSpPr>
          <p:cNvPr id="3" name="Subtitle 2">
            <a:extLst>
              <a:ext uri="{FF2B5EF4-FFF2-40B4-BE49-F238E27FC236}">
                <a16:creationId xmlns:a16="http://schemas.microsoft.com/office/drawing/2014/main" id="{0D66681B-5E1B-BD2B-6960-3B46EFE83A39}"/>
              </a:ext>
            </a:extLst>
          </p:cNvPr>
          <p:cNvSpPr>
            <a:spLocks noGrp="1"/>
          </p:cNvSpPr>
          <p:nvPr>
            <p:ph type="subTitle" idx="1"/>
          </p:nvPr>
        </p:nvSpPr>
        <p:spPr>
          <a:xfrm>
            <a:off x="429768" y="5462593"/>
            <a:ext cx="11275818" cy="1392991"/>
          </a:xfrm>
        </p:spPr>
        <p:txBody>
          <a:bodyPr>
            <a:normAutofit/>
          </a:bodyPr>
          <a:lstStyle/>
          <a:p>
            <a:pPr marL="285750" indent="-285750">
              <a:lnSpc>
                <a:spcPct val="130000"/>
              </a:lnSpc>
              <a:buFont typeface="Arial,Sans-Serif"/>
              <a:buChar char="•"/>
            </a:pPr>
            <a:r>
              <a:rPr lang="en-US" sz="1600">
                <a:solidFill>
                  <a:srgbClr val="000000"/>
                </a:solidFill>
                <a:latin typeface="Avenir Next LT Pro"/>
              </a:rPr>
              <a:t>The dataset used is the "NPS Public Use Statistics Query Builder" which contains monthly recreation visit data for various National Parks. Before analysis, the data was cleaned to handle missing values and convert columns to the correct data types. </a:t>
            </a:r>
          </a:p>
          <a:p>
            <a:endParaRPr lang="en-US">
              <a:solidFill>
                <a:srgbClr val="131313"/>
              </a:solidFill>
            </a:endParaRPr>
          </a:p>
        </p:txBody>
      </p:sp>
      <p:pic>
        <p:nvPicPr>
          <p:cNvPr id="15" name="Picture Placeholder 14" descr="A screen shot of a computer program&#10;&#10;AI-generated content may be incorrect.">
            <a:extLst>
              <a:ext uri="{FF2B5EF4-FFF2-40B4-BE49-F238E27FC236}">
                <a16:creationId xmlns:a16="http://schemas.microsoft.com/office/drawing/2014/main" id="{A52016E5-43C0-59E9-C7D5-5F2E24721B84}"/>
              </a:ext>
            </a:extLst>
          </p:cNvPr>
          <p:cNvPicPr>
            <a:picLocks noGrp="1" noChangeAspect="1"/>
          </p:cNvPicPr>
          <p:nvPr>
            <p:ph type="pic" sz="quarter" idx="13"/>
          </p:nvPr>
        </p:nvPicPr>
        <p:blipFill>
          <a:blip r:embed="rId2"/>
          <a:srcRect/>
          <a:stretch/>
        </p:blipFill>
        <p:spPr>
          <a:xfrm>
            <a:off x="0" y="200438"/>
            <a:ext cx="12063829" cy="4274853"/>
          </a:xfrm>
        </p:spPr>
      </p:pic>
      <p:sp>
        <p:nvSpPr>
          <p:cNvPr id="4" name="Date Placeholder 3">
            <a:extLst>
              <a:ext uri="{FF2B5EF4-FFF2-40B4-BE49-F238E27FC236}">
                <a16:creationId xmlns:a16="http://schemas.microsoft.com/office/drawing/2014/main" id="{C8B47696-CC61-C5A5-6C0C-BC554FB64A31}"/>
              </a:ext>
            </a:extLst>
          </p:cNvPr>
          <p:cNvSpPr>
            <a:spLocks noGrp="1"/>
          </p:cNvSpPr>
          <p:nvPr>
            <p:ph type="dt" sz="half" idx="10"/>
          </p:nvPr>
        </p:nvSpPr>
        <p:spPr/>
        <p:txBody>
          <a:bodyPr/>
          <a:lstStyle/>
          <a:p>
            <a:fld id="{042B170B-54FF-401A-804E-64B53FFEC9A3}" type="datetime1">
              <a:rPr lang="en-US" smtClean="0"/>
              <a:t>8/2/2025</a:t>
            </a:fld>
            <a:endParaRPr lang="en-US"/>
          </a:p>
        </p:txBody>
      </p:sp>
      <p:sp>
        <p:nvSpPr>
          <p:cNvPr id="5" name="Footer Placeholder 4">
            <a:extLst>
              <a:ext uri="{FF2B5EF4-FFF2-40B4-BE49-F238E27FC236}">
                <a16:creationId xmlns:a16="http://schemas.microsoft.com/office/drawing/2014/main" id="{A79C9FFD-93B6-D3DC-72EF-DBAF2803AE25}"/>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00738C8-C838-438B-F934-0218EC261C65}"/>
              </a:ext>
            </a:extLst>
          </p:cNvPr>
          <p:cNvSpPr>
            <a:spLocks noGrp="1"/>
          </p:cNvSpPr>
          <p:nvPr>
            <p:ph type="sldNum" sz="quarter" idx="12"/>
          </p:nvPr>
        </p:nvSpPr>
        <p:spPr/>
        <p:txBody>
          <a:bodyPr/>
          <a:lstStyle/>
          <a:p>
            <a:fld id="{CC057153-B650-4DEB-B370-79DDCFDCE934}" type="slidenum">
              <a:rPr lang="en-US" smtClean="0"/>
              <a:pPr/>
              <a:t>8</a:t>
            </a:fld>
            <a:endParaRPr lang="en-US"/>
          </a:p>
        </p:txBody>
      </p:sp>
    </p:spTree>
    <p:extLst>
      <p:ext uri="{BB962C8B-B14F-4D97-AF65-F5344CB8AC3E}">
        <p14:creationId xmlns:p14="http://schemas.microsoft.com/office/powerpoint/2010/main" val="299968694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F687420-BEB4-45CD-8226-339BE553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979F20-7FE0-9464-CC8C-AAB74EE175D5}"/>
              </a:ext>
            </a:extLst>
          </p:cNvPr>
          <p:cNvSpPr>
            <a:spLocks noGrp="1"/>
          </p:cNvSpPr>
          <p:nvPr>
            <p:ph type="title"/>
          </p:nvPr>
        </p:nvSpPr>
        <p:spPr>
          <a:xfrm>
            <a:off x="645064" y="525982"/>
            <a:ext cx="4282983" cy="1200361"/>
          </a:xfrm>
        </p:spPr>
        <p:txBody>
          <a:bodyPr vert="horz" lIns="91440" tIns="45720" rIns="91440" bIns="45720" rtlCol="0" anchor="b">
            <a:normAutofit/>
          </a:bodyPr>
          <a:lstStyle/>
          <a:p>
            <a:r>
              <a:rPr lang="en-US" sz="3600" b="1"/>
              <a:t>Exploratory Data Analysis</a:t>
            </a:r>
            <a:endParaRPr lang="en-US" sz="3600"/>
          </a:p>
        </p:txBody>
      </p:sp>
      <p:sp>
        <p:nvSpPr>
          <p:cNvPr id="25" name="Rectangle 2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A8072345-EDED-4266-CFF8-650FF0BB1E47}"/>
              </a:ext>
            </a:extLst>
          </p:cNvPr>
          <p:cNvSpPr>
            <a:spLocks noGrp="1"/>
          </p:cNvSpPr>
          <p:nvPr>
            <p:ph sz="quarter" idx="14"/>
          </p:nvPr>
        </p:nvSpPr>
        <p:spPr>
          <a:xfrm>
            <a:off x="645066" y="2031101"/>
            <a:ext cx="4282984" cy="3511943"/>
          </a:xfrm>
        </p:spPr>
        <p:txBody>
          <a:bodyPr vert="horz" lIns="91440" tIns="45720" rIns="91440" bIns="45720" rtlCol="0" anchor="ctr">
            <a:normAutofit/>
          </a:bodyPr>
          <a:lstStyle/>
          <a:p>
            <a:pPr>
              <a:lnSpc>
                <a:spcPct val="90000"/>
              </a:lnSpc>
            </a:pPr>
            <a:r>
              <a:rPr lang="en-US"/>
              <a:t>     Exploratory Data Analysis (EDA) is conducted to gain a clear understanding of the dataset's structure, dimensions, and the nature of its variables and data types. It is essential for uncovering patterns, identifying distributions, and exploring relationships within the data. Additionally, EDA helps assess the overall quality and reliability of the dataset. </a:t>
            </a:r>
          </a:p>
          <a:p>
            <a:pPr>
              <a:lnSpc>
                <a:spcPct val="90000"/>
              </a:lnSpc>
            </a:pPr>
            <a:endParaRPr lang="en-US"/>
          </a:p>
          <a:p>
            <a:pPr marL="0">
              <a:lnSpc>
                <a:spcPct val="90000"/>
              </a:lnSpc>
            </a:pPr>
            <a:endParaRPr lang="en-US"/>
          </a:p>
        </p:txBody>
      </p:sp>
      <p:sp>
        <p:nvSpPr>
          <p:cNvPr id="27" name="Rectangle 2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Placeholder 12">
            <a:extLst>
              <a:ext uri="{FF2B5EF4-FFF2-40B4-BE49-F238E27FC236}">
                <a16:creationId xmlns:a16="http://schemas.microsoft.com/office/drawing/2014/main" id="{41B4183D-A937-056C-6136-E33E1F48DAC6}"/>
              </a:ext>
            </a:extLst>
          </p:cNvPr>
          <p:cNvPicPr>
            <a:picLocks noGrp="1" noChangeAspect="1"/>
          </p:cNvPicPr>
          <p:nvPr>
            <p:ph type="pic" sz="quarter" idx="15"/>
          </p:nvPr>
        </p:nvPicPr>
        <p:blipFill>
          <a:blip r:embed="rId3"/>
          <a:srcRect l="6668" r="23038" b="2"/>
          <a:stretch>
            <a:fillRect/>
          </a:stretch>
        </p:blipFill>
        <p:spPr>
          <a:xfrm>
            <a:off x="5987738" y="650494"/>
            <a:ext cx="5628018" cy="5324142"/>
          </a:xfrm>
          <a:prstGeom prst="rect">
            <a:avLst/>
          </a:prstGeom>
          <a:blipFill>
            <a:blip r:embed="rId4" cstate="screen">
              <a:extLst>
                <a:ext uri="{28A0092B-C50C-407E-A947-70E740481C1C}">
                  <a14:useLocalDpi xmlns:a14="http://schemas.microsoft.com/office/drawing/2010/main"/>
                </a:ext>
              </a:extLst>
            </a:blip>
            <a:stretch>
              <a:fillRect/>
            </a:stretch>
          </a:blipFill>
        </p:spPr>
      </p:pic>
      <p:sp>
        <p:nvSpPr>
          <p:cNvPr id="3" name="Date Placeholder 2">
            <a:extLst>
              <a:ext uri="{FF2B5EF4-FFF2-40B4-BE49-F238E27FC236}">
                <a16:creationId xmlns:a16="http://schemas.microsoft.com/office/drawing/2014/main" id="{A5205E06-DEAE-0DD1-4D36-DFAC6C725BED}"/>
              </a:ext>
            </a:extLst>
          </p:cNvPr>
          <p:cNvSpPr>
            <a:spLocks noGrp="1"/>
          </p:cNvSpPr>
          <p:nvPr>
            <p:ph type="dt" sz="half" idx="10"/>
          </p:nvPr>
        </p:nvSpPr>
        <p:spPr>
          <a:xfrm>
            <a:off x="645064" y="6492240"/>
            <a:ext cx="2936336" cy="365125"/>
          </a:xfrm>
        </p:spPr>
        <p:txBody>
          <a:bodyPr vert="horz" lIns="91440" tIns="45720" rIns="91440" bIns="45720" rtlCol="0" anchor="ctr">
            <a:normAutofit/>
          </a:bodyPr>
          <a:lstStyle/>
          <a:p>
            <a:pPr>
              <a:spcAft>
                <a:spcPts val="600"/>
              </a:spcAft>
              <a:defRPr/>
            </a:pPr>
            <a:fld id="{CE5A4445-5DD2-41DC-BDE3-6A90E266904E}" type="datetime1">
              <a:rPr lang="en-US" sz="1200">
                <a:solidFill>
                  <a:prstClr val="black">
                    <a:tint val="75000"/>
                  </a:prstClr>
                </a:solidFill>
                <a:latin typeface="Calibri" panose="020F0502020204030204"/>
              </a:rPr>
              <a:pPr>
                <a:spcAft>
                  <a:spcPts val="600"/>
                </a:spcAft>
                <a:defRPr/>
              </a:pPr>
              <a:t>8/2/2025</a:t>
            </a:fld>
            <a:endParaRPr lang="en-US" sz="1200">
              <a:solidFill>
                <a:prstClr val="black">
                  <a:tint val="75000"/>
                </a:prstClr>
              </a:solidFill>
              <a:latin typeface="Calibri" panose="020F0502020204030204"/>
            </a:endParaRPr>
          </a:p>
        </p:txBody>
      </p:sp>
      <p:sp>
        <p:nvSpPr>
          <p:cNvPr id="5" name="Footer Placeholder 4">
            <a:extLst>
              <a:ext uri="{FF2B5EF4-FFF2-40B4-BE49-F238E27FC236}">
                <a16:creationId xmlns:a16="http://schemas.microsoft.com/office/drawing/2014/main" id="{726F804B-D6FC-83A9-36FC-E721C009E2DB}"/>
              </a:ext>
            </a:extLst>
          </p:cNvPr>
          <p:cNvSpPr>
            <a:spLocks noGrp="1"/>
          </p:cNvSpPr>
          <p:nvPr>
            <p:ph type="ftr" sz="quarter" idx="11"/>
          </p:nvPr>
        </p:nvSpPr>
        <p:spPr>
          <a:xfrm>
            <a:off x="4038600" y="6492240"/>
            <a:ext cx="4114800" cy="365125"/>
          </a:xfrm>
        </p:spPr>
        <p:txBody>
          <a:bodyPr vert="horz" lIns="91440" tIns="45720" rIns="91440" bIns="45720" rtlCol="0" anchor="ctr">
            <a:normAutofit/>
          </a:bodyPr>
          <a:lstStyle/>
          <a:p>
            <a:pPr algn="ctr">
              <a:spcAft>
                <a:spcPts val="600"/>
              </a:spcAft>
              <a:defRPr/>
            </a:pPr>
            <a:r>
              <a:rPr lang="en-US" sz="1200" kern="1200">
                <a:solidFill>
                  <a:prstClr val="black">
                    <a:tint val="75000"/>
                  </a:prstClr>
                </a:solidFill>
                <a:latin typeface="Calibri" panose="020F0502020204030204"/>
                <a:ea typeface="+mn-ea"/>
                <a:cs typeface="+mn-cs"/>
              </a:rPr>
              <a:t>Sample Footer Text</a:t>
            </a:r>
          </a:p>
        </p:txBody>
      </p:sp>
      <p:sp>
        <p:nvSpPr>
          <p:cNvPr id="6" name="Slide Number Placeholder 5">
            <a:extLst>
              <a:ext uri="{FF2B5EF4-FFF2-40B4-BE49-F238E27FC236}">
                <a16:creationId xmlns:a16="http://schemas.microsoft.com/office/drawing/2014/main" id="{2AEFE3EB-673E-77EF-2980-BA6EC57A519F}"/>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CC057153-B650-4DEB-B370-79DDCFDCE934}" type="slidenum">
              <a:rPr lang="en-US" sz="1200">
                <a:solidFill>
                  <a:prstClr val="black">
                    <a:tint val="75000"/>
                  </a:prstClr>
                </a:solidFill>
                <a:latin typeface="Calibri" panose="020F0502020204030204"/>
              </a:rPr>
              <a:pPr>
                <a:spcAft>
                  <a:spcPts val="600"/>
                </a:spcAft>
                <a:defRPr/>
              </a:pPr>
              <a:t>9</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194137938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theme/theme1.xml><?xml version="1.0" encoding="utf-8"?>
<a:theme xmlns:a="http://schemas.openxmlformats.org/drawingml/2006/main" name="OasisVTI">
  <a:themeElements>
    <a:clrScheme name="Oasis">
      <a:dk1>
        <a:srgbClr val="131313"/>
      </a:dk1>
      <a:lt1>
        <a:sysClr val="window" lastClr="FFFFFF"/>
      </a:lt1>
      <a:dk2>
        <a:srgbClr val="3D3C33"/>
      </a:dk2>
      <a:lt2>
        <a:srgbClr val="F0EDE6"/>
      </a:lt2>
      <a:accent1>
        <a:srgbClr val="A57361"/>
      </a:accent1>
      <a:accent2>
        <a:srgbClr val="BE8856"/>
      </a:accent2>
      <a:accent3>
        <a:srgbClr val="BD9075"/>
      </a:accent3>
      <a:accent4>
        <a:srgbClr val="939081"/>
      </a:accent4>
      <a:accent5>
        <a:srgbClr val="A16D4C"/>
      </a:accent5>
      <a:accent6>
        <a:srgbClr val="8C8662"/>
      </a:accent6>
      <a:hlink>
        <a:srgbClr val="A57361"/>
      </a:hlink>
      <a:folHlink>
        <a:srgbClr val="8C8662"/>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asis_win32_DN_V3" id="{65F5DFDA-B6D8-4F37-85B8-E95C858FA146}" vid="{998F2FB7-179B-41D4-99FF-60A4C828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4C70EC8-9E20-414A-9F27-409BF8438796}">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CEE88E53-1348-4048-BE11-4BFB7428CF59}">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9038C17-BDB3-4721-A558-8B6A63F57535}">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22</Slides>
  <Notes>1</Notes>
  <HiddenSlides>0</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OasisVTI</vt:lpstr>
      <vt:lpstr>  Power  point PRESENTATION </vt:lpstr>
      <vt:lpstr>content</vt:lpstr>
      <vt:lpstr>PROBLEM DEFINITION &amp; PLANNING</vt:lpstr>
      <vt:lpstr>PROJECT Introduction</vt:lpstr>
      <vt:lpstr>Methodology </vt:lpstr>
      <vt:lpstr>Continuation</vt:lpstr>
      <vt:lpstr>Power BI: Interactive dashboards were created to provide a more dynamic and accessible view of the data. Key insights, such as the seasonal nature of visits and the popularity of certain states and park types, were identified. DAX formulas were also created to group monthly data into a Season column, which was instrumental for a higher-level analysis. </vt:lpstr>
      <vt:lpstr>DATA Cleaning</vt:lpstr>
      <vt:lpstr>Exploratory Data Analysis</vt:lpstr>
      <vt:lpstr>Model Training &amp;Evaluation  </vt:lpstr>
      <vt:lpstr>Best Model Insights </vt:lpstr>
      <vt:lpstr>     ResulTs </vt:lpstr>
      <vt:lpstr>Dax Formulas </vt:lpstr>
      <vt:lpstr> Site Popularity (Park Type) </vt:lpstr>
      <vt:lpstr>Months analysis</vt:lpstr>
      <vt:lpstr>Seasonal Trends</vt:lpstr>
      <vt:lpstr> Geographical Popularity</vt:lpstr>
      <vt:lpstr> Correlation  </vt:lpstr>
      <vt:lpstr> RECOMMENDATIONS </vt:lpstr>
      <vt:lpstr> Future work </vt:lpstr>
      <vt:lpstr>Conclusion </vt:lpstr>
      <vt:lpstr>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10</cp:revision>
  <dcterms:created xsi:type="dcterms:W3CDTF">2025-08-02T08:17:00Z</dcterms:created>
  <dcterms:modified xsi:type="dcterms:W3CDTF">2025-08-03T06:37:52Z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